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.xml" ContentType="application/vnd.openxmlformats-officedocument.presentationml.notesSlid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301" r:id="rId3"/>
    <p:sldId id="291" r:id="rId4"/>
    <p:sldId id="382" r:id="rId5"/>
    <p:sldId id="396" r:id="rId6"/>
    <p:sldId id="362" r:id="rId7"/>
    <p:sldId id="363" r:id="rId8"/>
    <p:sldId id="364" r:id="rId9"/>
    <p:sldId id="365" r:id="rId10"/>
    <p:sldId id="366" r:id="rId11"/>
    <p:sldId id="367" r:id="rId12"/>
    <p:sldId id="368" r:id="rId13"/>
    <p:sldId id="369" r:id="rId14"/>
    <p:sldId id="370" r:id="rId15"/>
    <p:sldId id="383" r:id="rId16"/>
    <p:sldId id="371" r:id="rId17"/>
    <p:sldId id="384" r:id="rId18"/>
    <p:sldId id="373" r:id="rId19"/>
    <p:sldId id="378" r:id="rId20"/>
    <p:sldId id="379" r:id="rId21"/>
    <p:sldId id="380" r:id="rId22"/>
    <p:sldId id="395" r:id="rId23"/>
    <p:sldId id="372" r:id="rId24"/>
    <p:sldId id="375" r:id="rId25"/>
    <p:sldId id="376" r:id="rId26"/>
    <p:sldId id="377" r:id="rId27"/>
    <p:sldId id="381" r:id="rId28"/>
    <p:sldId id="264" r:id="rId29"/>
  </p:sldIdLst>
  <p:sldSz cx="24387175" cy="13716000"/>
  <p:notesSz cx="6797675" cy="9928225"/>
  <p:defaultTextStyle>
    <a:defPPr>
      <a:defRPr lang="en-US"/>
    </a:defPPr>
    <a:lvl1pPr marL="0" algn="l" defTabSz="1087486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7486" algn="l" defTabSz="1087486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4978" algn="l" defTabSz="1087486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2471" algn="l" defTabSz="1087486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49955" algn="l" defTabSz="1087486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37449" algn="l" defTabSz="1087486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24933" algn="l" defTabSz="1087486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12424" algn="l" defTabSz="1087486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699911" algn="l" defTabSz="1087486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4689" autoAdjust="0"/>
  </p:normalViewPr>
  <p:slideViewPr>
    <p:cSldViewPr snapToGrid="0" snapToObjects="1">
      <p:cViewPr varScale="1">
        <p:scale>
          <a:sx n="41" d="100"/>
          <a:sy n="41" d="100"/>
        </p:scale>
        <p:origin x="571" y="43"/>
      </p:cViewPr>
      <p:guideLst>
        <p:guide orient="horz" pos="4320"/>
        <p:guide pos="76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-3998"/>
    </p:cViewPr>
  </p:sorterViewPr>
  <p:notesViewPr>
    <p:cSldViewPr snapToGrid="0" snapToObjects="1">
      <p:cViewPr varScale="1">
        <p:scale>
          <a:sx n="109" d="100"/>
          <a:sy n="109" d="100"/>
        </p:scale>
        <p:origin x="-5256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ivanova\Desktop\&#1088;&#1077;&#1075;&#1080;&#1086;&#1085;.%20&#1090;&#1082;\&#1056;&#1077;&#1075;%20&#1082;&#1072;&#1085;&#1072;&#1083;&#1099;%20&#1089;%20&#1075;&#1088;&#1072;&#1092;&#1080;&#1082;&#1072;&#1084;&#1080;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ivanova\Desktop\&#1086;&#1093;&#1074;&#1072;&#1090;&#1099;%20&#1088;&#1077;&#1075;%20&#1090;&#1074;%20(&#1086;&#1082;&#1090;%2018+)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ivanova\Desktop\&#1074;&#1088;&#1077;&#1084;&#1103;%20&#1087;&#1088;&#1086;&#1089;&#1084;&#1086;&#1090;&#1088;&#1072;%20&#1088;&#1077;&#1075;%20&#1090;&#1074;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ivanova\Desktop\&#1088;&#1077;&#1075;&#1080;&#1086;&#1085;.%20&#1090;&#1082;\&#1056;&#1077;&#1075;%20&#1082;&#1072;&#1085;&#1072;&#1083;&#1099;%20&#1089;%20&#1075;&#1088;&#1072;&#1092;&#1080;&#1082;&#1072;&#1084;&#1080;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ivanova\Desktop\&#1086;&#1093;&#1074;&#1072;&#1090;&#1099;%20&#1088;&#1077;&#1075;%20&#1090;&#1074;%20(&#1086;&#1082;&#1090;%2018+)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ivanova\Desktop\&#1074;&#1088;&#1077;&#1084;&#1103;%20&#1087;&#1088;&#1086;&#1089;&#1084;&#1086;&#1090;&#1088;&#1072;%20&#1088;&#1077;&#1075;%20&#1090;&#1074;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ivanova\Desktop\&#1088;&#1077;&#1075;&#1080;&#1086;&#1085;.%20&#1090;&#1082;\&#1074;&#1088;&#1077;&#1084;&#1103;%20&#1087;&#1088;&#1086;&#1089;&#1084;&#1086;&#1090;&#1088;&#1072;%20&#1088;&#1077;&#1075;%20&#1090;&#1074;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ivanova\Desktop\&#1088;&#1077;&#1075;&#1080;&#1086;&#1085;.%20&#1090;&#1082;\&#1074;&#1088;&#1077;&#1084;&#1103;%20&#1087;&#1088;&#1086;&#1089;&#1084;&#1086;&#1090;&#1088;&#1072;%20&#1088;&#1077;&#1075;%20&#1090;&#1074;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ivanova\Desktop\&#1088;&#1077;&#1075;&#1080;&#1086;&#1085;.%20&#1090;&#1082;\&#1076;&#1072;&#1085;&#1085;&#1099;&#1077;%20TNS\&#1074;&#1088;&#1077;&#1084;&#1103;%20&#1087;&#1088;&#1086;&#1089;&#1084;&#1086;&#1090;&#1088;&#1072;%20&#1088;&#1077;&#1075;%20&#1090;&#1074;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ivanova\Desktop\&#1088;&#1077;&#1075;&#1080;&#1086;&#1085;.%20&#1090;&#1082;\&#1074;&#1088;&#1077;&#1084;&#1103;%20&#1087;&#1088;&#1086;&#1089;&#1084;&#1086;&#1090;&#1088;&#1072;%20&#1088;&#1077;&#1075;%20&#1090;&#1074;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mikheeva\Documents\&#1056;&#1077;&#1075;&#1080;&#1086;&#1085;&#1099;\&#1057;&#1072;&#1084;&#1086;&#1089;&#1090;&#1086;&#1103;&#1090;&#1077;&#1083;&#1100;&#1085;&#1099;&#1077;%20&#1082;&#1072;&#1085;&#1072;&#1083;&#1099;_&#1086;&#1082;&#1090;%20201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ivanova\Desktop\&#1088;&#1077;&#1075;&#1080;&#1086;&#1085;.%20&#1090;&#1082;\&#1074;&#1088;&#1077;&#1084;&#1103;%20&#1087;&#1088;&#1086;&#1089;&#1084;&#1086;&#1090;&#1088;&#1072;%20&#1088;&#1077;&#1075;%20&#1090;&#1074;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ivanova\Desktop\&#1088;&#1077;&#1075;&#1080;&#1086;&#1085;.%20&#1090;&#1082;\&#1074;&#1088;&#1077;&#1084;&#1103;%20&#1087;&#1088;&#1086;&#1089;&#1084;&#1086;&#1090;&#1088;&#1072;%20&#1088;&#1077;&#1075;%20&#1090;&#1074;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mikheeva\Documents\&#1056;&#1077;&#1075;&#1080;&#1086;&#1085;&#1099;\&#1057;&#1084;&#1086;&#1090;&#1088;&#1077;&#1085;&#1080;&#1077;%20&#1087;&#1086;%20&#1088;&#1077;&#1075;&#1080;&#1086;&#1085;&#1072;&#1084;%20&#1080;%20&#1089;&#1077;&#1090;&#1082;&#1080;%20&#1083;&#1086;&#1082;%20&#1074;&#1077;&#1097;&#1072;&#1090;&#1077;&#1083;&#1077;&#1081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ivanova\Desktop\&#1088;&#1077;&#1075;&#1080;&#1086;&#1085;.%20&#1090;&#1082;\&#1056;&#1077;&#1075;%20&#1082;&#1072;&#1085;&#1072;&#1083;&#1099;%20&#1089;%20&#1075;&#1088;&#1072;&#1092;&#1080;&#1082;&#1072;&#1084;&#1080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ivanova\Desktop\&#1086;&#1093;&#1074;&#1072;&#1090;&#1099;%20&#1088;&#1077;&#1075;%20&#1090;&#1074;%20(&#1086;&#1082;&#1090;%2018+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ivanova\Desktop\&#1074;&#1088;&#1077;&#1084;&#1103;%20&#1087;&#1088;&#1086;&#1089;&#1084;&#1086;&#1090;&#1088;&#1072;%20&#1088;&#1077;&#1075;%20&#1090;&#1074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mikheeva\Documents\&#1056;&#1077;&#1075;&#1080;&#1086;&#1085;&#1072;&#1083;&#1100;&#1085;&#1086;&#1077;%20&#1058;&#1042;%20&#1057;&#1054;\&#1056;&#1077;&#1075;&#1080;&#1086;&#1085;&#1072;&#1083;&#1100;&#1085;&#1099;&#1077;%20&#1082;&#1072;&#1085;&#1072;&#1083;&#1099;_&#1057;&#1090;&#1088;&#1072;&#1085;&#1072;%20&#1054;&#1085;&#1083;&#1072;&#1081;&#1085;_New%20&#1086;&#1082;&#1090;&#1103;&#1073;&#1088;&#1100;-&#1085;&#1086;&#1103;&#1073;&#1088;&#1100;%202015%20(&#1086;&#1093;&#1074;&#1072;&#1090;&#1099;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ivanova\Desktop\&#1086;&#1093;&#1074;&#1072;&#1090;&#1099;%20&#1088;&#1077;&#1075;%20&#1090;&#1074;%20(&#1086;&#1082;&#1090;%2018+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ivanova\Desktop\&#1074;&#1088;&#1077;&#1084;&#1103;%20&#1087;&#1088;&#1086;&#1089;&#1084;&#1086;&#1090;&#1088;&#1072;%20&#1088;&#1077;&#1075;%20&#1090;&#1074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 rot="0"/>
          <a:lstStyle/>
          <a:p>
            <a:pPr lvl="0"/>
            <a:endParaRPr lang="en-US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6.1471100000000001E-2"/>
          <c:y val="3.9064700000000001E-2"/>
          <c:w val="0.93852899999999995"/>
          <c:h val="0.64521799999999996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50"/>
        <c:axId val="7505224"/>
        <c:axId val="248751752"/>
      </c:barChart>
      <c:catAx>
        <c:axId val="7505224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 lvl="0">
                  <a:defRPr sz="1889" b="0" i="0" u="none" strike="noStrike">
                    <a:solidFill>
                      <a:srgbClr val="000000"/>
                    </a:solidFill>
                    <a:effectLst/>
                    <a:latin typeface="Muller Regular"/>
                  </a:defRPr>
                </a:pPr>
                <a:r>
                  <a:rPr lang="en-US" sz="1889" b="0" i="0" u="none" strike="noStrike">
                    <a:solidFill>
                      <a:srgbClr val="000000"/>
                    </a:solidFill>
                    <a:effectLst/>
                    <a:latin typeface="Muller Regular"/>
                  </a:rPr>
                  <a:t>Телеканалы</a:t>
                </a:r>
              </a:p>
            </c:rich>
          </c:tx>
          <c:overlay val="1"/>
        </c:title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-16200000"/>
          <a:lstStyle/>
          <a:p>
            <a:pPr lvl="0">
              <a:defRPr sz="1889" b="0" i="0" u="none" strike="noStrike">
                <a:solidFill>
                  <a:srgbClr val="000000"/>
                </a:solidFill>
                <a:effectLst/>
                <a:latin typeface="Muller Regular"/>
              </a:defRPr>
            </a:pPr>
            <a:endParaRPr lang="ru-RU"/>
          </a:p>
        </c:txPr>
        <c:crossAx val="248751752"/>
        <c:crosses val="autoZero"/>
        <c:auto val="1"/>
        <c:lblAlgn val="ctr"/>
        <c:lblOffset val="100"/>
        <c:noMultiLvlLbl val="1"/>
      </c:catAx>
      <c:valAx>
        <c:axId val="248751752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c:spPr>
        </c:majorGridlines>
        <c:title>
          <c:tx>
            <c:rich>
              <a:bodyPr rot="-5400000"/>
              <a:lstStyle/>
              <a:p>
                <a:pPr lvl="0">
                  <a:defRPr sz="1889" b="0" i="0" u="none" strike="noStrike">
                    <a:solidFill>
                      <a:srgbClr val="000000"/>
                    </a:solidFill>
                    <a:effectLst/>
                    <a:latin typeface="Muller Regular"/>
                  </a:defRPr>
                </a:pPr>
                <a:r>
                  <a:rPr lang="en-US" sz="1889" b="0" i="0" u="none" strike="noStrike">
                    <a:solidFill>
                      <a:srgbClr val="000000"/>
                    </a:solidFill>
                    <a:effectLst/>
                    <a:latin typeface="Muller Regular"/>
                  </a:rPr>
                  <a:t>Рейтинг</a:t>
                </a:r>
              </a:p>
            </c:rich>
          </c:tx>
          <c:overlay val="1"/>
        </c:title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sz="1889" b="0" i="0" u="none" strike="noStrike">
                <a:solidFill>
                  <a:srgbClr val="000000"/>
                </a:solidFill>
                <a:effectLst/>
                <a:latin typeface="Muller Regular"/>
              </a:defRPr>
            </a:pPr>
            <a:endParaRPr lang="ru-RU"/>
          </a:p>
        </c:txPr>
        <c:crossAx val="7505224"/>
        <c:crosses val="autoZero"/>
        <c:crossBetween val="between"/>
        <c:majorUnit val="0.75"/>
        <c:minorUnit val="0.37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 smtClean="0"/>
              <a:t>Доля, %</a:t>
            </a:r>
            <a:endParaRPr lang="ru-RU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29000">
                    <a:srgbClr val="FFFF00"/>
                  </a:gs>
                  <a:gs pos="14000">
                    <a:schemeClr val="accent6"/>
                  </a:gs>
                  <a:gs pos="45000">
                    <a:srgbClr val="92D050"/>
                  </a:gs>
                  <a:gs pos="94000">
                    <a:srgbClr val="7030A0"/>
                  </a:gs>
                  <a:gs pos="78000">
                    <a:srgbClr val="002060"/>
                  </a:gs>
                  <a:gs pos="61000">
                    <a:srgbClr val="00B0F0"/>
                  </a:gs>
                </a:gsLst>
                <a:lin ang="5400000" scaled="1"/>
              </a:gra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ОМСК!$AE$5:$AE$9</c:f>
              <c:strCache>
                <c:ptCount val="5"/>
                <c:pt idx="0">
                  <c:v>12 КАНАЛ (ОМСК)</c:v>
                </c:pt>
                <c:pt idx="1">
                  <c:v>АНТЕННА-7</c:v>
                </c:pt>
                <c:pt idx="2">
                  <c:v>ПРОДВИЖЕНИЕ</c:v>
                </c:pt>
                <c:pt idx="3">
                  <c:v>ГТРК "ИРТЫШ"</c:v>
                </c:pt>
                <c:pt idx="4">
                  <c:v>РЕН ТВ-ОМСК</c:v>
                </c:pt>
              </c:strCache>
            </c:strRef>
          </c:cat>
          <c:val>
            <c:numRef>
              <c:f>ОМСК!$AG$5:$AG$9</c:f>
              <c:numCache>
                <c:formatCode>General</c:formatCode>
                <c:ptCount val="5"/>
                <c:pt idx="0">
                  <c:v>1.8</c:v>
                </c:pt>
                <c:pt idx="1">
                  <c:v>0.6</c:v>
                </c:pt>
                <c:pt idx="2">
                  <c:v>0.3</c:v>
                </c:pt>
                <c:pt idx="3">
                  <c:v>0.3</c:v>
                </c:pt>
                <c:pt idx="4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1"/>
        <c:overlap val="-27"/>
        <c:axId val="251768888"/>
        <c:axId val="251769280"/>
      </c:barChart>
      <c:catAx>
        <c:axId val="251768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1769280"/>
        <c:crosses val="autoZero"/>
        <c:auto val="1"/>
        <c:lblAlgn val="ctr"/>
        <c:lblOffset val="100"/>
        <c:noMultiLvlLbl val="0"/>
      </c:catAx>
      <c:valAx>
        <c:axId val="251769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1768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/>
              <a:t>Среднемесячный охват, тыс. чел.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ОМСК!$A$2:$A$29</c:f>
              <c:strCache>
                <c:ptCount val="28"/>
                <c:pt idx="0">
                  <c:v>ПЕРВЫЙ КАНАЛ</c:v>
                </c:pt>
                <c:pt idx="1">
                  <c:v>РОССИЯ 1 </c:v>
                </c:pt>
                <c:pt idx="2">
                  <c:v>РЕН ТВ </c:v>
                </c:pt>
                <c:pt idx="3">
                  <c:v>СТС </c:v>
                </c:pt>
                <c:pt idx="4">
                  <c:v>НТВ </c:v>
                </c:pt>
                <c:pt idx="5">
                  <c:v>ТНТ </c:v>
                </c:pt>
                <c:pt idx="6">
                  <c:v>ДОМАШНИЙ </c:v>
                </c:pt>
                <c:pt idx="7">
                  <c:v>ТВ-3 </c:v>
                </c:pt>
                <c:pt idx="8">
                  <c:v>РОССИЯ 2</c:v>
                </c:pt>
                <c:pt idx="9">
                  <c:v>ПЯТЫЙ КАНАЛ</c:v>
                </c:pt>
                <c:pt idx="10">
                  <c:v>ТВ ЦЕНТР </c:v>
                </c:pt>
                <c:pt idx="11">
                  <c:v>12 КАНАЛ</c:v>
                </c:pt>
                <c:pt idx="12">
                  <c:v>ЗВЕЗДА</c:v>
                </c:pt>
                <c:pt idx="13">
                  <c:v>РОССИЯ К</c:v>
                </c:pt>
                <c:pt idx="14">
                  <c:v>ЧЕ </c:v>
                </c:pt>
                <c:pt idx="15">
                  <c:v>ГТРК "ИРТЫШ" </c:v>
                </c:pt>
                <c:pt idx="16">
                  <c:v>РЕН ТВ-ОМСК </c:v>
                </c:pt>
                <c:pt idx="17">
                  <c:v>АНТЕННА-7 </c:v>
                </c:pt>
                <c:pt idx="18">
                  <c:v>ПЯТНИЦА </c:v>
                </c:pt>
                <c:pt idx="19">
                  <c:v>ПРОДВИЖЕНИЕ </c:v>
                </c:pt>
                <c:pt idx="20">
                  <c:v>РОССИЯ 24 </c:v>
                </c:pt>
                <c:pt idx="21">
                  <c:v>КАНАЛ DISNEY </c:v>
                </c:pt>
                <c:pt idx="22">
                  <c:v>КАРУСЕЛЬ </c:v>
                </c:pt>
                <c:pt idx="23">
                  <c:v>Ю </c:v>
                </c:pt>
                <c:pt idx="24">
                  <c:v>EURONEWS </c:v>
                </c:pt>
                <c:pt idx="25">
                  <c:v>МИР </c:v>
                </c:pt>
                <c:pt idx="26">
                  <c:v>2X2 </c:v>
                </c:pt>
                <c:pt idx="27">
                  <c:v>СТС LOVE </c:v>
                </c:pt>
              </c:strCache>
            </c:strRef>
          </c:cat>
          <c:val>
            <c:numRef>
              <c:f>ОМСК!$B$2:$B$29</c:f>
              <c:numCache>
                <c:formatCode>General</c:formatCode>
                <c:ptCount val="28"/>
                <c:pt idx="0">
                  <c:v>888.8</c:v>
                </c:pt>
                <c:pt idx="1">
                  <c:v>857.7</c:v>
                </c:pt>
                <c:pt idx="2">
                  <c:v>810.9</c:v>
                </c:pt>
                <c:pt idx="3">
                  <c:v>795.7</c:v>
                </c:pt>
                <c:pt idx="4">
                  <c:v>790.9</c:v>
                </c:pt>
                <c:pt idx="5">
                  <c:v>790.1</c:v>
                </c:pt>
                <c:pt idx="6">
                  <c:v>740.7</c:v>
                </c:pt>
                <c:pt idx="7">
                  <c:v>734</c:v>
                </c:pt>
                <c:pt idx="8">
                  <c:v>731.1</c:v>
                </c:pt>
                <c:pt idx="9">
                  <c:v>725</c:v>
                </c:pt>
                <c:pt idx="10">
                  <c:v>704.4</c:v>
                </c:pt>
                <c:pt idx="11">
                  <c:v>668</c:v>
                </c:pt>
                <c:pt idx="12">
                  <c:v>654.20000000000005</c:v>
                </c:pt>
                <c:pt idx="13">
                  <c:v>637.4</c:v>
                </c:pt>
                <c:pt idx="14">
                  <c:v>636</c:v>
                </c:pt>
                <c:pt idx="15">
                  <c:v>595.79999999999995</c:v>
                </c:pt>
                <c:pt idx="16">
                  <c:v>587.79999999999995</c:v>
                </c:pt>
                <c:pt idx="17">
                  <c:v>563.4</c:v>
                </c:pt>
                <c:pt idx="18">
                  <c:v>546.6</c:v>
                </c:pt>
                <c:pt idx="19">
                  <c:v>530.4</c:v>
                </c:pt>
                <c:pt idx="20">
                  <c:v>464.9</c:v>
                </c:pt>
                <c:pt idx="21">
                  <c:v>453.7</c:v>
                </c:pt>
                <c:pt idx="22">
                  <c:v>431.6</c:v>
                </c:pt>
                <c:pt idx="23">
                  <c:v>388.8</c:v>
                </c:pt>
                <c:pt idx="24">
                  <c:v>306.8</c:v>
                </c:pt>
                <c:pt idx="25">
                  <c:v>271.5</c:v>
                </c:pt>
                <c:pt idx="26">
                  <c:v>175.5</c:v>
                </c:pt>
                <c:pt idx="27">
                  <c:v>121.2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51764968"/>
        <c:axId val="251764184"/>
      </c:barChart>
      <c:catAx>
        <c:axId val="2517649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1764184"/>
        <c:crosses val="autoZero"/>
        <c:auto val="1"/>
        <c:lblAlgn val="ctr"/>
        <c:lblOffset val="100"/>
        <c:noMultiLvlLbl val="0"/>
      </c:catAx>
      <c:valAx>
        <c:axId val="251764184"/>
        <c:scaling>
          <c:orientation val="minMax"/>
          <c:max val="9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1764968"/>
        <c:crosses val="autoZero"/>
        <c:crossBetween val="between"/>
        <c:majorUnit val="3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 err="1"/>
              <a:t>Ср.время</a:t>
            </a:r>
            <a:r>
              <a:rPr lang="ru-RU" sz="2400" b="1" dirty="0"/>
              <a:t> просмотра для зрителей, мин.</a:t>
            </a:r>
            <a:r>
              <a:rPr lang="en-US" sz="2400" b="1" dirty="0"/>
              <a:t>/</a:t>
            </a:r>
            <a:r>
              <a:rPr lang="ru-RU" sz="2400" b="1" dirty="0"/>
              <a:t>сутки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FF0000"/>
                  </a:gs>
                  <a:gs pos="16000">
                    <a:srgbClr val="FFC000"/>
                  </a:gs>
                  <a:gs pos="34000">
                    <a:srgbClr val="FFFF00"/>
                  </a:gs>
                  <a:gs pos="90000">
                    <a:srgbClr val="0070C0"/>
                  </a:gs>
                  <a:gs pos="73000">
                    <a:srgbClr val="00B0F0"/>
                  </a:gs>
                  <a:gs pos="54000">
                    <a:srgbClr val="92D050"/>
                  </a:gs>
                </a:gsLst>
                <a:lin ang="5400000" scaled="1"/>
                <a:tileRect/>
              </a:gra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'для графиков'!$C$24:$C$28</c:f>
              <c:strCache>
                <c:ptCount val="5"/>
                <c:pt idx="0">
                  <c:v>12 КАНАЛ</c:v>
                </c:pt>
                <c:pt idx="1">
                  <c:v>АНТЕННА-7 </c:v>
                </c:pt>
                <c:pt idx="2">
                  <c:v>ПРОДВИЖЕНИЕ</c:v>
                </c:pt>
                <c:pt idx="3">
                  <c:v>ГТРК "ИРТЫШ"</c:v>
                </c:pt>
                <c:pt idx="4">
                  <c:v>РЕН ТВ-ОМСК </c:v>
                </c:pt>
              </c:strCache>
            </c:strRef>
          </c:cat>
          <c:val>
            <c:numRef>
              <c:f>'для графиков'!$D$24:$D$28</c:f>
              <c:numCache>
                <c:formatCode>0.0</c:formatCode>
                <c:ptCount val="5"/>
                <c:pt idx="0">
                  <c:v>29.221499999999999</c:v>
                </c:pt>
                <c:pt idx="1">
                  <c:v>12.060833333333333</c:v>
                </c:pt>
                <c:pt idx="2">
                  <c:v>9.2566666666666659</c:v>
                </c:pt>
                <c:pt idx="3">
                  <c:v>5.1585000000000001</c:v>
                </c:pt>
                <c:pt idx="4">
                  <c:v>4.8090000000000002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1765752"/>
        <c:axId val="251766928"/>
      </c:barChart>
      <c:catAx>
        <c:axId val="251765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1766928"/>
        <c:crosses val="autoZero"/>
        <c:auto val="1"/>
        <c:lblAlgn val="ctr"/>
        <c:lblOffset val="100"/>
        <c:noMultiLvlLbl val="0"/>
      </c:catAx>
      <c:valAx>
        <c:axId val="251766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1765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 smtClean="0"/>
              <a:t>Доля, %</a:t>
            </a:r>
            <a:endParaRPr lang="ru-RU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FF0000"/>
                  </a:gs>
                  <a:gs pos="29000">
                    <a:srgbClr val="FFFF00"/>
                  </a:gs>
                  <a:gs pos="14000">
                    <a:schemeClr val="accent6"/>
                  </a:gs>
                  <a:gs pos="45000">
                    <a:srgbClr val="92D050"/>
                  </a:gs>
                  <a:gs pos="94000">
                    <a:srgbClr val="7030A0"/>
                  </a:gs>
                  <a:gs pos="78000">
                    <a:srgbClr val="002060"/>
                  </a:gs>
                  <a:gs pos="61000">
                    <a:srgbClr val="00B0F0"/>
                  </a:gs>
                </a:gsLst>
                <a:lin ang="5400000" scaled="1"/>
                <a:tileRect/>
              </a:gra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ЧЕЛЯБИНСК!$AE$7:$AE$12</c:f>
              <c:strCache>
                <c:ptCount val="6"/>
                <c:pt idx="0">
                  <c:v>ОТВ (ЗВЕЗДА)</c:v>
                </c:pt>
                <c:pt idx="1">
                  <c:v>31 КАНАЛ</c:v>
                </c:pt>
                <c:pt idx="2">
                  <c:v>ВОСТОЧНЫЙ ЭКСПРЕСС</c:v>
                </c:pt>
                <c:pt idx="3">
                  <c:v>ЧГТРК</c:v>
                </c:pt>
                <c:pt idx="4">
                  <c:v>СТС-ЧЕЛЯБИНСК</c:v>
                </c:pt>
                <c:pt idx="5">
                  <c:v>ЕРМАК</c:v>
                </c:pt>
              </c:strCache>
            </c:strRef>
          </c:cat>
          <c:val>
            <c:numRef>
              <c:f>ЧЕЛЯБИНСК!$AG$7:$AG$12</c:f>
              <c:numCache>
                <c:formatCode>General</c:formatCode>
                <c:ptCount val="6"/>
                <c:pt idx="0">
                  <c:v>1.9</c:v>
                </c:pt>
                <c:pt idx="1">
                  <c:v>0.9</c:v>
                </c:pt>
                <c:pt idx="2">
                  <c:v>0.5</c:v>
                </c:pt>
                <c:pt idx="3">
                  <c:v>0.3</c:v>
                </c:pt>
                <c:pt idx="4">
                  <c:v>0.2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1675528"/>
        <c:axId val="251678664"/>
      </c:barChart>
      <c:catAx>
        <c:axId val="251675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1678664"/>
        <c:crosses val="autoZero"/>
        <c:auto val="1"/>
        <c:lblAlgn val="ctr"/>
        <c:lblOffset val="100"/>
        <c:noMultiLvlLbl val="0"/>
      </c:catAx>
      <c:valAx>
        <c:axId val="251678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solidFill>
              <a:schemeClr val="accent1"/>
            </a:solidFill>
            <a:prstDash val="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1675528"/>
        <c:crosses val="autoZero"/>
        <c:crossBetween val="between"/>
        <c:majorUnit val="0.5"/>
        <c:min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/>
              <a:t>Среднемесячный охват, тыс. чел.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ЧЕЛЯБИНСК!$A$2:$A$24</c:f>
              <c:strCache>
                <c:ptCount val="23"/>
                <c:pt idx="0">
                  <c:v>РОССИЯ 1</c:v>
                </c:pt>
                <c:pt idx="1">
                  <c:v>ПЕРВЫЙ КАНАЛ</c:v>
                </c:pt>
                <c:pt idx="2">
                  <c:v>НТВ</c:v>
                </c:pt>
                <c:pt idx="3">
                  <c:v>СТС</c:v>
                </c:pt>
                <c:pt idx="4">
                  <c:v>ТВ-3</c:v>
                </c:pt>
                <c:pt idx="5">
                  <c:v>ТНТ</c:v>
                </c:pt>
                <c:pt idx="6">
                  <c:v>ПЯТНИЦА</c:v>
                </c:pt>
                <c:pt idx="7">
                  <c:v>ТВ ЦЕНТР</c:v>
                </c:pt>
                <c:pt idx="8">
                  <c:v>ПЯТЫЙ КАНАЛ</c:v>
                </c:pt>
                <c:pt idx="9">
                  <c:v>ОТВ (ЗВЕЗДА)</c:v>
                </c:pt>
                <c:pt idx="10">
                  <c:v>ЧЕ</c:v>
                </c:pt>
                <c:pt idx="11">
                  <c:v>РЕН ТВ</c:v>
                </c:pt>
                <c:pt idx="12">
                  <c:v>31 КАНАЛ</c:v>
                </c:pt>
                <c:pt idx="13">
                  <c:v>РОССИЯ К</c:v>
                </c:pt>
                <c:pt idx="14">
                  <c:v>СТС-ЧЕЛЯБИНСК</c:v>
                </c:pt>
                <c:pt idx="15">
                  <c:v>РОССИЯ 2</c:v>
                </c:pt>
                <c:pt idx="16">
                  <c:v>ЧГТРК</c:v>
                </c:pt>
                <c:pt idx="17">
                  <c:v>РОССИЯ 24</c:v>
                </c:pt>
                <c:pt idx="18">
                  <c:v>ДОМАШНИЙ</c:v>
                </c:pt>
                <c:pt idx="19">
                  <c:v>ЗВЕЗДА</c:v>
                </c:pt>
                <c:pt idx="20">
                  <c:v>ВОСТОЧНЫЙ ЭКСПРЕСС</c:v>
                </c:pt>
                <c:pt idx="21">
                  <c:v>EURONEWS</c:v>
                </c:pt>
                <c:pt idx="22">
                  <c:v>ЕРМАК</c:v>
                </c:pt>
              </c:strCache>
            </c:strRef>
          </c:cat>
          <c:val>
            <c:numRef>
              <c:f>ЧЕЛЯБИНСК!$B$2:$B$24</c:f>
              <c:numCache>
                <c:formatCode>General</c:formatCode>
                <c:ptCount val="23"/>
                <c:pt idx="0">
                  <c:v>877.1</c:v>
                </c:pt>
                <c:pt idx="1">
                  <c:v>869.3</c:v>
                </c:pt>
                <c:pt idx="2">
                  <c:v>852.4</c:v>
                </c:pt>
                <c:pt idx="3">
                  <c:v>845.6</c:v>
                </c:pt>
                <c:pt idx="4">
                  <c:v>799</c:v>
                </c:pt>
                <c:pt idx="5">
                  <c:v>798.1</c:v>
                </c:pt>
                <c:pt idx="6">
                  <c:v>768.7</c:v>
                </c:pt>
                <c:pt idx="7">
                  <c:v>764.8</c:v>
                </c:pt>
                <c:pt idx="8">
                  <c:v>761.4</c:v>
                </c:pt>
                <c:pt idx="9">
                  <c:v>757.6</c:v>
                </c:pt>
                <c:pt idx="10">
                  <c:v>753.6</c:v>
                </c:pt>
                <c:pt idx="11">
                  <c:v>750.4</c:v>
                </c:pt>
                <c:pt idx="12">
                  <c:v>737.7</c:v>
                </c:pt>
                <c:pt idx="13">
                  <c:v>733.1</c:v>
                </c:pt>
                <c:pt idx="14">
                  <c:v>732.5</c:v>
                </c:pt>
                <c:pt idx="15">
                  <c:v>722.5</c:v>
                </c:pt>
                <c:pt idx="16">
                  <c:v>704.2</c:v>
                </c:pt>
                <c:pt idx="17">
                  <c:v>698.8</c:v>
                </c:pt>
                <c:pt idx="18">
                  <c:v>694.8</c:v>
                </c:pt>
                <c:pt idx="19">
                  <c:v>609</c:v>
                </c:pt>
                <c:pt idx="20">
                  <c:v>587.1</c:v>
                </c:pt>
                <c:pt idx="21">
                  <c:v>304.7</c:v>
                </c:pt>
                <c:pt idx="22">
                  <c:v>100.5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51672000"/>
        <c:axId val="251676704"/>
      </c:barChart>
      <c:catAx>
        <c:axId val="2516720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1676704"/>
        <c:crosses val="autoZero"/>
        <c:auto val="1"/>
        <c:lblAlgn val="ctr"/>
        <c:lblOffset val="100"/>
        <c:noMultiLvlLbl val="0"/>
      </c:catAx>
      <c:valAx>
        <c:axId val="251676704"/>
        <c:scaling>
          <c:orientation val="minMax"/>
          <c:max val="9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1672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 err="1"/>
              <a:t>Ср.время</a:t>
            </a:r>
            <a:r>
              <a:rPr lang="ru-RU" sz="2400" b="1" dirty="0"/>
              <a:t> просмотра для зрителей, мин.</a:t>
            </a:r>
            <a:r>
              <a:rPr lang="en-US" sz="2400" b="1" dirty="0"/>
              <a:t>/</a:t>
            </a:r>
            <a:r>
              <a:rPr lang="ru-RU" sz="2400" b="1" dirty="0"/>
              <a:t>сутки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FF0000"/>
                  </a:gs>
                  <a:gs pos="16000">
                    <a:srgbClr val="FFC000"/>
                  </a:gs>
                  <a:gs pos="34000">
                    <a:srgbClr val="FFFF00"/>
                  </a:gs>
                  <a:gs pos="90000">
                    <a:srgbClr val="0070C0"/>
                  </a:gs>
                  <a:gs pos="73000">
                    <a:srgbClr val="00B0F0"/>
                  </a:gs>
                  <a:gs pos="54000">
                    <a:srgbClr val="92D050"/>
                  </a:gs>
                </a:gsLst>
                <a:lin ang="5400000" scaled="1"/>
                <a:tileRect/>
              </a:gra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'для графиков'!$C$6:$C$11</c:f>
              <c:strCache>
                <c:ptCount val="6"/>
                <c:pt idx="0">
                  <c:v>ОТВ (ЗВЕЗДА)</c:v>
                </c:pt>
                <c:pt idx="1">
                  <c:v>31 КАНАЛ</c:v>
                </c:pt>
                <c:pt idx="2">
                  <c:v>ВОСТОЧНЫЙ ЭКСПРЕСС </c:v>
                </c:pt>
                <c:pt idx="3">
                  <c:v>СТС-ЧЕЛЯБИНСК</c:v>
                </c:pt>
                <c:pt idx="4">
                  <c:v>ЧГТРК</c:v>
                </c:pt>
                <c:pt idx="5">
                  <c:v>ЕРМАК</c:v>
                </c:pt>
              </c:strCache>
            </c:strRef>
          </c:cat>
          <c:val>
            <c:numRef>
              <c:f>'для графиков'!$D$6:$D$11</c:f>
              <c:numCache>
                <c:formatCode>0.0</c:formatCode>
                <c:ptCount val="6"/>
                <c:pt idx="0">
                  <c:v>25.281333333333336</c:v>
                </c:pt>
                <c:pt idx="1">
                  <c:v>15.693666666666667</c:v>
                </c:pt>
                <c:pt idx="2">
                  <c:v>11.159500000000001</c:v>
                </c:pt>
                <c:pt idx="3">
                  <c:v>6.0006666666666666</c:v>
                </c:pt>
                <c:pt idx="4">
                  <c:v>5.3970000000000002</c:v>
                </c:pt>
                <c:pt idx="5">
                  <c:v>4.6691666666666665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1673960"/>
        <c:axId val="251671608"/>
      </c:barChart>
      <c:catAx>
        <c:axId val="251673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1671608"/>
        <c:crosses val="autoZero"/>
        <c:auto val="1"/>
        <c:lblAlgn val="ctr"/>
        <c:lblOffset val="100"/>
        <c:noMultiLvlLbl val="0"/>
      </c:catAx>
      <c:valAx>
        <c:axId val="251671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1673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/>
              <a:t>Доля,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49000">
                    <a:srgbClr val="FFC000"/>
                  </a:gs>
                  <a:gs pos="89000">
                    <a:srgbClr val="0070C0"/>
                  </a:gs>
                  <a:gs pos="90000">
                    <a:srgbClr val="00B0F0"/>
                  </a:gs>
                  <a:gs pos="74000">
                    <a:srgbClr val="92D050"/>
                  </a:gs>
                  <a:gs pos="61000">
                    <a:srgbClr val="FFFF00"/>
                  </a:gs>
                </a:gsLst>
                <a:lin ang="2700000" scaled="1"/>
              </a:gra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'для графиков'!$C$69:$C$77</c:f>
              <c:strCache>
                <c:ptCount val="9"/>
                <c:pt idx="0">
                  <c:v>ТВК</c:v>
                </c:pt>
                <c:pt idx="1">
                  <c:v>СТС-ПРИМА </c:v>
                </c:pt>
                <c:pt idx="2">
                  <c:v>12 КАНАЛ</c:v>
                </c:pt>
                <c:pt idx="3">
                  <c:v>ЕНИСЕЙ</c:v>
                </c:pt>
                <c:pt idx="4">
                  <c:v>ГТРК "ЦЕНТР РОССИИ"</c:v>
                </c:pt>
                <c:pt idx="5">
                  <c:v>АФОНТОВО</c:v>
                </c:pt>
                <c:pt idx="6">
                  <c:v>7 КАНАЛ</c:v>
                </c:pt>
                <c:pt idx="7">
                  <c:v>ЦЕНТР КРАСНОЯРСК</c:v>
                </c:pt>
                <c:pt idx="8">
                  <c:v>ЧЕ-КРАСНОЯРСК</c:v>
                </c:pt>
              </c:strCache>
            </c:strRef>
          </c:cat>
          <c:val>
            <c:numRef>
              <c:f>'для графиков'!$D$69:$D$77</c:f>
              <c:numCache>
                <c:formatCode>General</c:formatCode>
                <c:ptCount val="9"/>
                <c:pt idx="0">
                  <c:v>1.83</c:v>
                </c:pt>
                <c:pt idx="1">
                  <c:v>1.02</c:v>
                </c:pt>
                <c:pt idx="2">
                  <c:v>0.68</c:v>
                </c:pt>
                <c:pt idx="3">
                  <c:v>0.56999999999999995</c:v>
                </c:pt>
                <c:pt idx="4">
                  <c:v>0.44</c:v>
                </c:pt>
                <c:pt idx="5">
                  <c:v>0.43</c:v>
                </c:pt>
                <c:pt idx="6">
                  <c:v>0.37</c:v>
                </c:pt>
                <c:pt idx="7">
                  <c:v>0.1</c:v>
                </c:pt>
                <c:pt idx="8">
                  <c:v>7.0000000000000007E-2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1676312"/>
        <c:axId val="251677488"/>
      </c:barChart>
      <c:catAx>
        <c:axId val="251676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1677488"/>
        <c:crosses val="autoZero"/>
        <c:auto val="1"/>
        <c:lblAlgn val="ctr"/>
        <c:lblOffset val="100"/>
        <c:noMultiLvlLbl val="0"/>
      </c:catAx>
      <c:valAx>
        <c:axId val="251677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1676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 err="1"/>
              <a:t>Ср.время</a:t>
            </a:r>
            <a:r>
              <a:rPr lang="ru-RU" sz="2400" b="1" dirty="0"/>
              <a:t> просмотра для зрителей, мин.</a:t>
            </a:r>
            <a:r>
              <a:rPr lang="en-US" sz="2400" b="1" dirty="0"/>
              <a:t>/</a:t>
            </a:r>
            <a:r>
              <a:rPr lang="ru-RU" sz="2400" b="1" dirty="0"/>
              <a:t>сутки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gradFill flip="none" rotWithShape="1">
                <a:gsLst>
                  <a:gs pos="0">
                    <a:srgbClr val="FF0000"/>
                  </a:gs>
                  <a:gs pos="20000">
                    <a:srgbClr val="FFC000"/>
                  </a:gs>
                  <a:gs pos="89000">
                    <a:srgbClr val="0070C0"/>
                  </a:gs>
                  <a:gs pos="72000">
                    <a:srgbClr val="00B0F0"/>
                  </a:gs>
                  <a:gs pos="56000">
                    <a:srgbClr val="92D050"/>
                  </a:gs>
                  <a:gs pos="35000">
                    <a:srgbClr val="FFFF00"/>
                  </a:gs>
                </a:gsLst>
                <a:lin ang="2700000" scaled="1"/>
                <a:tileRect/>
              </a:gra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'для графиков'!$C$49:$C$57</c:f>
              <c:strCache>
                <c:ptCount val="9"/>
                <c:pt idx="0">
                  <c:v>ТВК</c:v>
                </c:pt>
                <c:pt idx="1">
                  <c:v>ЕНИСЕЙ</c:v>
                </c:pt>
                <c:pt idx="2">
                  <c:v>12 КАНАЛ</c:v>
                </c:pt>
                <c:pt idx="3">
                  <c:v>СТС-ПРИМА</c:v>
                </c:pt>
                <c:pt idx="4">
                  <c:v>АФОНТОВО</c:v>
                </c:pt>
                <c:pt idx="5">
                  <c:v>ЦЕНТР КРАСНОЯРСК</c:v>
                </c:pt>
                <c:pt idx="6">
                  <c:v>ГТРК "ЦЕНТР РОССИИ"</c:v>
                </c:pt>
                <c:pt idx="7">
                  <c:v>7 КАНАЛ</c:v>
                </c:pt>
                <c:pt idx="8">
                  <c:v>ЧЕ-КРАСНОЯРСК </c:v>
                </c:pt>
              </c:strCache>
            </c:strRef>
          </c:cat>
          <c:val>
            <c:numRef>
              <c:f>'для графиков'!$D$49:$D$57</c:f>
              <c:numCache>
                <c:formatCode>0.0</c:formatCode>
                <c:ptCount val="9"/>
                <c:pt idx="0">
                  <c:v>23.235500000000002</c:v>
                </c:pt>
                <c:pt idx="1">
                  <c:v>14.871666666666666</c:v>
                </c:pt>
                <c:pt idx="2">
                  <c:v>14.811500000000001</c:v>
                </c:pt>
                <c:pt idx="3">
                  <c:v>14.420333333333334</c:v>
                </c:pt>
                <c:pt idx="4">
                  <c:v>12.333666666666666</c:v>
                </c:pt>
                <c:pt idx="5">
                  <c:v>9.9156666666666684</c:v>
                </c:pt>
                <c:pt idx="6">
                  <c:v>8.0293333333333337</c:v>
                </c:pt>
                <c:pt idx="7">
                  <c:v>7.3681666666666663</c:v>
                </c:pt>
                <c:pt idx="8">
                  <c:v>3.9368333333333334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1672784"/>
        <c:axId val="251674352"/>
      </c:barChart>
      <c:catAx>
        <c:axId val="251672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1674352"/>
        <c:crosses val="autoZero"/>
        <c:auto val="1"/>
        <c:lblAlgn val="ctr"/>
        <c:lblOffset val="100"/>
        <c:noMultiLvlLbl val="0"/>
      </c:catAx>
      <c:valAx>
        <c:axId val="251674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1672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/>
              <a:t>Среднемесячный охват, тыс. чел.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'для графиков'!$C$83:$C$103</c:f>
              <c:strCache>
                <c:ptCount val="21"/>
                <c:pt idx="0">
                  <c:v>РЕН ТВ</c:v>
                </c:pt>
                <c:pt idx="1">
                  <c:v>СТС-ПРИМА</c:v>
                </c:pt>
                <c:pt idx="2">
                  <c:v>ДОМАШНИЙ</c:v>
                </c:pt>
                <c:pt idx="3">
                  <c:v>ТВК</c:v>
                </c:pt>
                <c:pt idx="4">
                  <c:v>ПЯТЫЙ КАНАЛ</c:v>
                </c:pt>
                <c:pt idx="5">
                  <c:v>7 КАНАЛ</c:v>
                </c:pt>
                <c:pt idx="6">
                  <c:v>ТВ-3</c:v>
                </c:pt>
                <c:pt idx="7">
                  <c:v>ПЯТНИЦА</c:v>
                </c:pt>
                <c:pt idx="8">
                  <c:v>РОССИЯ 2</c:v>
                </c:pt>
                <c:pt idx="9">
                  <c:v>РОССИЯ К </c:v>
                </c:pt>
                <c:pt idx="10">
                  <c:v>ГТРК "ЦЕНТР РОССИИ"</c:v>
                </c:pt>
                <c:pt idx="11">
                  <c:v>РОССИЯ 24 </c:v>
                </c:pt>
                <c:pt idx="12">
                  <c:v>ТВ ЦЕНТР </c:v>
                </c:pt>
                <c:pt idx="13">
                  <c:v>12 КАНАЛ</c:v>
                </c:pt>
                <c:pt idx="14">
                  <c:v>АФОНТОВО </c:v>
                </c:pt>
                <c:pt idx="15">
                  <c:v>ЧЕ </c:v>
                </c:pt>
                <c:pt idx="16">
                  <c:v>ЕНИСЕЙ</c:v>
                </c:pt>
                <c:pt idx="17">
                  <c:v>ЗВЕЗДА </c:v>
                </c:pt>
                <c:pt idx="18">
                  <c:v>ЧЕ-КРАСНОЯРСК</c:v>
                </c:pt>
                <c:pt idx="19">
                  <c:v>EURONEWS</c:v>
                </c:pt>
                <c:pt idx="20">
                  <c:v>ЦЕНТР КРАСНОЯРСК </c:v>
                </c:pt>
              </c:strCache>
            </c:strRef>
          </c:cat>
          <c:val>
            <c:numRef>
              <c:f>'для графиков'!$D$83:$D$103</c:f>
              <c:numCache>
                <c:formatCode>General</c:formatCode>
                <c:ptCount val="21"/>
                <c:pt idx="0">
                  <c:v>675</c:v>
                </c:pt>
                <c:pt idx="1">
                  <c:v>663.8</c:v>
                </c:pt>
                <c:pt idx="2">
                  <c:v>632.20000000000005</c:v>
                </c:pt>
                <c:pt idx="3">
                  <c:v>621</c:v>
                </c:pt>
                <c:pt idx="4">
                  <c:v>614.29999999999995</c:v>
                </c:pt>
                <c:pt idx="5">
                  <c:v>610.9</c:v>
                </c:pt>
                <c:pt idx="6">
                  <c:v>578.70000000000005</c:v>
                </c:pt>
                <c:pt idx="7">
                  <c:v>574.5</c:v>
                </c:pt>
                <c:pt idx="8">
                  <c:v>552.29999999999995</c:v>
                </c:pt>
                <c:pt idx="9">
                  <c:v>537.6</c:v>
                </c:pt>
                <c:pt idx="10">
                  <c:v>530.6</c:v>
                </c:pt>
                <c:pt idx="11">
                  <c:v>528.4</c:v>
                </c:pt>
                <c:pt idx="12">
                  <c:v>525</c:v>
                </c:pt>
                <c:pt idx="13">
                  <c:v>499.6</c:v>
                </c:pt>
                <c:pt idx="14">
                  <c:v>492.8</c:v>
                </c:pt>
                <c:pt idx="15">
                  <c:v>485.1</c:v>
                </c:pt>
                <c:pt idx="16">
                  <c:v>476.9</c:v>
                </c:pt>
                <c:pt idx="17">
                  <c:v>396</c:v>
                </c:pt>
                <c:pt idx="18">
                  <c:v>333.5</c:v>
                </c:pt>
                <c:pt idx="19">
                  <c:v>213.1</c:v>
                </c:pt>
                <c:pt idx="20">
                  <c:v>197.5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51674744"/>
        <c:axId val="251672392"/>
      </c:barChart>
      <c:catAx>
        <c:axId val="2516747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1672392"/>
        <c:crosses val="autoZero"/>
        <c:auto val="1"/>
        <c:lblAlgn val="ctr"/>
        <c:lblOffset val="100"/>
        <c:noMultiLvlLbl val="0"/>
      </c:catAx>
      <c:valAx>
        <c:axId val="251672392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1674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i="0" dirty="0"/>
              <a:t>Среднемесячный охват, тыс. чел.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'для графиков'!$C$119:$C$147</c:f>
              <c:strCache>
                <c:ptCount val="29"/>
                <c:pt idx="0">
                  <c:v>РОССИЯ 1</c:v>
                </c:pt>
                <c:pt idx="1">
                  <c:v>ПЕРВЫЙ КАНАЛ</c:v>
                </c:pt>
                <c:pt idx="2">
                  <c:v>НТВ </c:v>
                </c:pt>
                <c:pt idx="3">
                  <c:v>ПЯТЫЙ КАНАЛ </c:v>
                </c:pt>
                <c:pt idx="4">
                  <c:v>СТС</c:v>
                </c:pt>
                <c:pt idx="5">
                  <c:v>ТНТ </c:v>
                </c:pt>
                <c:pt idx="6">
                  <c:v>РЕН ТВ </c:v>
                </c:pt>
                <c:pt idx="7">
                  <c:v>ТВ-3 </c:v>
                </c:pt>
                <c:pt idx="8">
                  <c:v>ТВ ЦЕНТР </c:v>
                </c:pt>
                <c:pt idx="9">
                  <c:v>РОССИЯ 2 </c:v>
                </c:pt>
                <c:pt idx="10">
                  <c:v>РОССИЯ 24 </c:v>
                </c:pt>
                <c:pt idx="11">
                  <c:v>РОССИЯ К </c:v>
                </c:pt>
                <c:pt idx="12">
                  <c:v>ДОМАШНИЙ </c:v>
                </c:pt>
                <c:pt idx="13">
                  <c:v>ПЯТНИЦА </c:v>
                </c:pt>
                <c:pt idx="14">
                  <c:v>LIFE 78 </c:v>
                </c:pt>
                <c:pt idx="15">
                  <c:v>ЗВЕЗДА</c:v>
                </c:pt>
                <c:pt idx="16">
                  <c:v>ЧЕ </c:v>
                </c:pt>
                <c:pt idx="17">
                  <c:v>РЕН ТВ-ПЕТЕРБУРГ</c:v>
                </c:pt>
                <c:pt idx="18">
                  <c:v>ГТРК "САНКТ-ПЕТЕРБУРГ"</c:v>
                </c:pt>
                <c:pt idx="19">
                  <c:v>КАРУСЕЛЬ </c:v>
                </c:pt>
                <c:pt idx="20">
                  <c:v>МИР </c:v>
                </c:pt>
                <c:pt idx="21">
                  <c:v>Ю </c:v>
                </c:pt>
                <c:pt idx="22">
                  <c:v>КАНАЛ DISNEY </c:v>
                </c:pt>
                <c:pt idx="23">
                  <c:v>САНКТ-ПЕТЕРБУРГ</c:v>
                </c:pt>
                <c:pt idx="24">
                  <c:v>2X2</c:v>
                </c:pt>
                <c:pt idx="25">
                  <c:v>СТС LOVE</c:v>
                </c:pt>
                <c:pt idx="26">
                  <c:v>EURONEWS</c:v>
                </c:pt>
                <c:pt idx="27">
                  <c:v>ЛОТ</c:v>
                </c:pt>
                <c:pt idx="28">
                  <c:v>ТКТ </c:v>
                </c:pt>
              </c:strCache>
            </c:strRef>
          </c:cat>
          <c:val>
            <c:numRef>
              <c:f>'для графиков'!$D$119:$D$147</c:f>
              <c:numCache>
                <c:formatCode>General</c:formatCode>
                <c:ptCount val="29"/>
                <c:pt idx="0">
                  <c:v>3932.3</c:v>
                </c:pt>
                <c:pt idx="1">
                  <c:v>3858.9</c:v>
                </c:pt>
                <c:pt idx="2">
                  <c:v>3639.7</c:v>
                </c:pt>
                <c:pt idx="3">
                  <c:v>3613.9</c:v>
                </c:pt>
                <c:pt idx="4">
                  <c:v>3591.3</c:v>
                </c:pt>
                <c:pt idx="5">
                  <c:v>3501.3</c:v>
                </c:pt>
                <c:pt idx="6">
                  <c:v>3498.1</c:v>
                </c:pt>
                <c:pt idx="7">
                  <c:v>3283.8</c:v>
                </c:pt>
                <c:pt idx="8">
                  <c:v>3258.9</c:v>
                </c:pt>
                <c:pt idx="9">
                  <c:v>3188.3</c:v>
                </c:pt>
                <c:pt idx="10">
                  <c:v>3088.9</c:v>
                </c:pt>
                <c:pt idx="11">
                  <c:v>2967.2</c:v>
                </c:pt>
                <c:pt idx="12">
                  <c:v>2949.3</c:v>
                </c:pt>
                <c:pt idx="13">
                  <c:v>2794.1</c:v>
                </c:pt>
                <c:pt idx="14">
                  <c:v>2754</c:v>
                </c:pt>
                <c:pt idx="15">
                  <c:v>2522.1</c:v>
                </c:pt>
                <c:pt idx="16">
                  <c:v>2521.1999999999998</c:v>
                </c:pt>
                <c:pt idx="17">
                  <c:v>2511.4</c:v>
                </c:pt>
                <c:pt idx="18">
                  <c:v>2464.1999999999998</c:v>
                </c:pt>
                <c:pt idx="19">
                  <c:v>2434.5</c:v>
                </c:pt>
                <c:pt idx="20">
                  <c:v>2354</c:v>
                </c:pt>
                <c:pt idx="21">
                  <c:v>2304.6</c:v>
                </c:pt>
                <c:pt idx="22">
                  <c:v>2255.1999999999998</c:v>
                </c:pt>
                <c:pt idx="23">
                  <c:v>2219.6999999999998</c:v>
                </c:pt>
                <c:pt idx="24">
                  <c:v>1549.1</c:v>
                </c:pt>
                <c:pt idx="25">
                  <c:v>1465.7</c:v>
                </c:pt>
                <c:pt idx="26">
                  <c:v>460</c:v>
                </c:pt>
                <c:pt idx="27">
                  <c:v>438.3</c:v>
                </c:pt>
                <c:pt idx="28">
                  <c:v>254.9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51673568"/>
        <c:axId val="251766144"/>
      </c:barChart>
      <c:catAx>
        <c:axId val="2516735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1766144"/>
        <c:crosses val="autoZero"/>
        <c:auto val="1"/>
        <c:lblAlgn val="ctr"/>
        <c:lblOffset val="100"/>
        <c:noMultiLvlLbl val="0"/>
      </c:catAx>
      <c:valAx>
        <c:axId val="251766144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1673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ru-RU" sz="2800" b="1"/>
              <a:t>Доля самостоятельных телекомпаний России, окт. 2015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9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9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Лист1!$D$3:$D$24</c:f>
              <c:strCache>
                <c:ptCount val="22"/>
                <c:pt idx="0">
                  <c:v>6 ТВ (ХАБАРОВСК)</c:v>
                </c:pt>
                <c:pt idx="1">
                  <c:v>ВОЛГА (НИЖНИЙ НОВГОРОД)</c:v>
                </c:pt>
                <c:pt idx="2">
                  <c:v>ОТВ (ЗВЕЗДА) (ЧЕЛЯБИНСК)</c:v>
                </c:pt>
                <c:pt idx="3">
                  <c:v>12 КАНАЛ (ОМСК)</c:v>
                </c:pt>
                <c:pt idx="4">
                  <c:v>ОТС (НОВОСИБИРСК)</c:v>
                </c:pt>
                <c:pt idx="5">
                  <c:v>ОТВ (ЕКАТЕРИНБУРГ)</c:v>
                </c:pt>
                <c:pt idx="6">
                  <c:v>АИСТ (ИРКУТСК)</c:v>
                </c:pt>
                <c:pt idx="7">
                  <c:v>КУБАНЬ 24 (КРАСНОДАР)</c:v>
                </c:pt>
                <c:pt idx="8">
                  <c:v>ПЕРВЫЙ ЯРОСЛАВСКИЙ (ЯРОСЛАВЛЬ)</c:v>
                </c:pt>
                <c:pt idx="9">
                  <c:v>МОСКВА-24 (МОСКВА)</c:v>
                </c:pt>
                <c:pt idx="10">
                  <c:v>ОТВ ПРИМ (ВЛАДИВОСТОК)</c:v>
                </c:pt>
                <c:pt idx="11">
                  <c:v>31 КАНАЛ (ЧЕЛЯБИНСК)</c:v>
                </c:pt>
                <c:pt idx="12">
                  <c:v>49 КАНАЛ (НОВОСИБИРСК)</c:v>
                </c:pt>
                <c:pt idx="13">
                  <c:v>МОСКВА. ДОВЕРИЕ (МОСКВА)</c:v>
                </c:pt>
                <c:pt idx="14">
                  <c:v>ГТ РЕГИОН (ЯРОСЛАВЛЬ)</c:v>
                </c:pt>
                <c:pt idx="15">
                  <c:v>LIFE 78 (САНКТ-ПЕТЕРБУРГ)</c:v>
                </c:pt>
                <c:pt idx="16">
                  <c:v>12 КАНАЛ (КРАСНОЯРСК)</c:v>
                </c:pt>
                <c:pt idx="17">
                  <c:v>ТАТАРСТАН НОВЫЙ ВЕК (КАЗАНЬ)</c:v>
                </c:pt>
                <c:pt idx="18">
                  <c:v>ЕНИСЕЙ (КРАСНОЯРСК)</c:v>
                </c:pt>
                <c:pt idx="19">
                  <c:v>360° (МОСКВА)</c:v>
                </c:pt>
                <c:pt idx="20">
                  <c:v>АФОНТОВО (КРАСНОЯРСК)</c:v>
                </c:pt>
                <c:pt idx="21">
                  <c:v>ПРОДВИЖЕНИЕ (ОМСК)</c:v>
                </c:pt>
              </c:strCache>
            </c:strRef>
          </c:cat>
          <c:val>
            <c:numRef>
              <c:f>Лист1!$E$3:$E$24</c:f>
              <c:numCache>
                <c:formatCode>0.0</c:formatCode>
                <c:ptCount val="22"/>
                <c:pt idx="0">
                  <c:v>4.93</c:v>
                </c:pt>
                <c:pt idx="1">
                  <c:v>3.5</c:v>
                </c:pt>
                <c:pt idx="2">
                  <c:v>1.82</c:v>
                </c:pt>
                <c:pt idx="3">
                  <c:v>1.78</c:v>
                </c:pt>
                <c:pt idx="4">
                  <c:v>1.49</c:v>
                </c:pt>
                <c:pt idx="5">
                  <c:v>1.45</c:v>
                </c:pt>
                <c:pt idx="6">
                  <c:v>1.39</c:v>
                </c:pt>
                <c:pt idx="7">
                  <c:v>1.35</c:v>
                </c:pt>
                <c:pt idx="8">
                  <c:v>1.3</c:v>
                </c:pt>
                <c:pt idx="9">
                  <c:v>1.23</c:v>
                </c:pt>
                <c:pt idx="10">
                  <c:v>1.18</c:v>
                </c:pt>
                <c:pt idx="11">
                  <c:v>0.93</c:v>
                </c:pt>
                <c:pt idx="12">
                  <c:v>0.93</c:v>
                </c:pt>
                <c:pt idx="13">
                  <c:v>0.93</c:v>
                </c:pt>
                <c:pt idx="14">
                  <c:v>0.77</c:v>
                </c:pt>
                <c:pt idx="15">
                  <c:v>0.76</c:v>
                </c:pt>
                <c:pt idx="16">
                  <c:v>0.68</c:v>
                </c:pt>
                <c:pt idx="17">
                  <c:v>0.65</c:v>
                </c:pt>
                <c:pt idx="18">
                  <c:v>0.56999999999999995</c:v>
                </c:pt>
                <c:pt idx="19">
                  <c:v>0.51</c:v>
                </c:pt>
                <c:pt idx="20">
                  <c:v>0.43</c:v>
                </c:pt>
                <c:pt idx="21">
                  <c:v>0.28000000000000003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48749008"/>
        <c:axId val="248749400"/>
      </c:barChart>
      <c:catAx>
        <c:axId val="248749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8749400"/>
        <c:crosses val="autoZero"/>
        <c:auto val="1"/>
        <c:lblAlgn val="ctr"/>
        <c:lblOffset val="100"/>
        <c:noMultiLvlLbl val="0"/>
      </c:catAx>
      <c:valAx>
        <c:axId val="248749400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248749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/>
              <a:t>Доля,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gradFill>
                <a:gsLst>
                  <a:gs pos="23000">
                    <a:srgbClr val="FF0000"/>
                  </a:gs>
                  <a:gs pos="14000">
                    <a:srgbClr val="FFFF00"/>
                  </a:gs>
                </a:gsLst>
                <a:lin ang="2700000" scaled="1"/>
              </a:gra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'для графиков'!$C$149:$C$154</c:f>
              <c:strCache>
                <c:ptCount val="6"/>
                <c:pt idx="0">
                  <c:v>LIFE 78 </c:v>
                </c:pt>
                <c:pt idx="1">
                  <c:v>САНКТ-ПЕТЕРБУРГ</c:v>
                </c:pt>
                <c:pt idx="2">
                  <c:v>ГТРК "САНКТ-ПЕТЕРБУРГ"</c:v>
                </c:pt>
                <c:pt idx="3">
                  <c:v>РЕН ТВ-ПЕТЕРБУРГ </c:v>
                </c:pt>
                <c:pt idx="4">
                  <c:v>ЛОТ</c:v>
                </c:pt>
                <c:pt idx="5">
                  <c:v>ТКТ </c:v>
                </c:pt>
              </c:strCache>
            </c:strRef>
          </c:cat>
          <c:val>
            <c:numRef>
              <c:f>'для графиков'!$D$149:$D$154</c:f>
              <c:numCache>
                <c:formatCode>General</c:formatCode>
                <c:ptCount val="6"/>
                <c:pt idx="0">
                  <c:v>0.76</c:v>
                </c:pt>
                <c:pt idx="1">
                  <c:v>0.52</c:v>
                </c:pt>
                <c:pt idx="2">
                  <c:v>0.24</c:v>
                </c:pt>
                <c:pt idx="3">
                  <c:v>0.11</c:v>
                </c:pt>
                <c:pt idx="4">
                  <c:v>0.01</c:v>
                </c:pt>
                <c:pt idx="5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8049592"/>
        <c:axId val="298050376"/>
      </c:barChart>
      <c:catAx>
        <c:axId val="298049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8050376"/>
        <c:crosses val="autoZero"/>
        <c:auto val="1"/>
        <c:lblAlgn val="ctr"/>
        <c:lblOffset val="100"/>
        <c:noMultiLvlLbl val="0"/>
      </c:catAx>
      <c:valAx>
        <c:axId val="298050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8049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 err="1"/>
              <a:t>Ср.время</a:t>
            </a:r>
            <a:r>
              <a:rPr lang="ru-RU" sz="2400" b="1" dirty="0"/>
              <a:t> просмотра для зрителей, мин.</a:t>
            </a:r>
            <a:r>
              <a:rPr lang="en-US" sz="2400" b="1" dirty="0"/>
              <a:t>/</a:t>
            </a:r>
            <a:r>
              <a:rPr lang="ru-RU" sz="2400" b="1" dirty="0"/>
              <a:t>сутки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14000">
                    <a:srgbClr val="FF8000"/>
                  </a:gs>
                  <a:gs pos="80000">
                    <a:srgbClr val="0070C0"/>
                  </a:gs>
                  <a:gs pos="62000">
                    <a:srgbClr val="00B0F0"/>
                  </a:gs>
                  <a:gs pos="47000">
                    <a:srgbClr val="92D050"/>
                  </a:gs>
                  <a:gs pos="31000">
                    <a:srgbClr val="FFFF00"/>
                  </a:gs>
                </a:gsLst>
                <a:lin ang="2700000" scaled="1"/>
              </a:gra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'для графиков'!$C$167:$C$172</c:f>
              <c:strCache>
                <c:ptCount val="6"/>
                <c:pt idx="0">
                  <c:v>САНКТ-ПЕТЕРБУРГ </c:v>
                </c:pt>
                <c:pt idx="1">
                  <c:v>LIFE 78 </c:v>
                </c:pt>
                <c:pt idx="2">
                  <c:v>ЛОТ </c:v>
                </c:pt>
                <c:pt idx="3">
                  <c:v>ТКТ</c:v>
                </c:pt>
                <c:pt idx="4">
                  <c:v>ГТРК "САНКТ-ПЕТЕРБУРГ"</c:v>
                </c:pt>
                <c:pt idx="5">
                  <c:v>РЕН ТВ-ПЕТЕРБУРГ</c:v>
                </c:pt>
              </c:strCache>
            </c:strRef>
          </c:cat>
          <c:val>
            <c:numRef>
              <c:f>'для графиков'!$D$167:$D$172</c:f>
              <c:numCache>
                <c:formatCode>0.0</c:formatCode>
                <c:ptCount val="6"/>
                <c:pt idx="0">
                  <c:v>15.049166666666668</c:v>
                </c:pt>
                <c:pt idx="1">
                  <c:v>14.499166666666667</c:v>
                </c:pt>
                <c:pt idx="2">
                  <c:v>7.0788333333333338</c:v>
                </c:pt>
                <c:pt idx="3">
                  <c:v>5.6183333333333341</c:v>
                </c:pt>
                <c:pt idx="4">
                  <c:v>5.0590000000000002</c:v>
                </c:pt>
                <c:pt idx="5">
                  <c:v>3.4474999999999998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8047632"/>
        <c:axId val="298048416"/>
      </c:barChart>
      <c:catAx>
        <c:axId val="298047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8048416"/>
        <c:crosses val="autoZero"/>
        <c:auto val="1"/>
        <c:lblAlgn val="ctr"/>
        <c:lblOffset val="100"/>
        <c:noMultiLvlLbl val="0"/>
      </c:catAx>
      <c:valAx>
        <c:axId val="298048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8047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b="1"/>
              <a:t>Структура вещания самостоятельных локальных каналов</a:t>
            </a:r>
          </a:p>
        </c:rich>
      </c:tx>
      <c:layout>
        <c:manualLayout>
          <c:xMode val="edge"/>
          <c:yMode val="edge"/>
          <c:x val="0.1834017360772302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shade val="4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>
                  <a:shade val="61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2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2">
                  <a:shade val="9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2">
                  <a:tint val="9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2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2">
                  <a:tint val="6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tint val="4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4.4620256946140961E-2"/>
                  <c:y val="-1.073087945808244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8263971835179103E-2"/>
                  <c:y val="-2.477868402938603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0766071162753263E-2"/>
                  <c:y val="-4.133556719932067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825520495144432E-4"/>
                  <c:y val="-2.630622458957336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6989000401940807E-4"/>
                  <c:y val="2.362295188744789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8024184348619667E-2"/>
                  <c:y val="-1.269576482167670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6.5951688440240963E-2"/>
                  <c:y val="-4.1482923549997425E-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13736111417770025"/>
                  <c:y val="-0.1191593209626370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Лист1!$D$4:$D$11</c:f>
              <c:strCache>
                <c:ptCount val="8"/>
                <c:pt idx="0">
                  <c:v>Кинофильм</c:v>
                </c:pt>
                <c:pt idx="1">
                  <c:v>Телесериал</c:v>
                </c:pt>
                <c:pt idx="2">
                  <c:v>Ежедневные новости</c:v>
                </c:pt>
                <c:pt idx="3">
                  <c:v>Спортивная программа</c:v>
                </c:pt>
                <c:pt idx="4">
                  <c:v>Социально-политическая программа</c:v>
                </c:pt>
                <c:pt idx="5">
                  <c:v>Развлекательная программа</c:v>
                </c:pt>
                <c:pt idx="6">
                  <c:v>Познавательная программа</c:v>
                </c:pt>
                <c:pt idx="7">
                  <c:v>Прочие</c:v>
                </c:pt>
              </c:strCache>
            </c:strRef>
          </c:cat>
          <c:val>
            <c:numRef>
              <c:f>Лист1!$E$4:$E$11</c:f>
              <c:numCache>
                <c:formatCode>0%</c:formatCode>
                <c:ptCount val="8"/>
                <c:pt idx="0">
                  <c:v>0.2</c:v>
                </c:pt>
                <c:pt idx="1">
                  <c:v>0.17</c:v>
                </c:pt>
                <c:pt idx="2">
                  <c:v>0.09</c:v>
                </c:pt>
                <c:pt idx="3">
                  <c:v>0.03</c:v>
                </c:pt>
                <c:pt idx="4">
                  <c:v>7.0000000000000007E-2</c:v>
                </c:pt>
                <c:pt idx="5">
                  <c:v>0.1</c:v>
                </c:pt>
                <c:pt idx="6">
                  <c:v>0.05</c:v>
                </c:pt>
                <c:pt idx="7">
                  <c:v>0.28999999999999992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81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 smtClean="0"/>
              <a:t>Доля, %</a:t>
            </a:r>
            <a:endParaRPr lang="ru-RU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FF0000"/>
                  </a:gs>
                  <a:gs pos="29000">
                    <a:srgbClr val="FFFF00"/>
                  </a:gs>
                  <a:gs pos="14000">
                    <a:schemeClr val="accent6"/>
                  </a:gs>
                  <a:gs pos="45000">
                    <a:srgbClr val="92D050"/>
                  </a:gs>
                  <a:gs pos="100000">
                    <a:srgbClr val="7030A0"/>
                  </a:gs>
                  <a:gs pos="78000">
                    <a:srgbClr val="002060"/>
                  </a:gs>
                  <a:gs pos="61000">
                    <a:srgbClr val="00B0F0"/>
                  </a:gs>
                </a:gsLst>
                <a:lin ang="2700000" scaled="1"/>
                <a:tileRect/>
              </a:gra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КРАСНОДАР!$AE$7:$AE$11</c:f>
              <c:strCache>
                <c:ptCount val="5"/>
                <c:pt idx="0">
                  <c:v>КУБАНЬ 24</c:v>
                </c:pt>
                <c:pt idx="1">
                  <c:v>КРАСНОДАР 24</c:v>
                </c:pt>
                <c:pt idx="2">
                  <c:v>ГТРК "КУБАНЬ"</c:v>
                </c:pt>
                <c:pt idx="3">
                  <c:v>РЕН ТВ-КРАСНОДАР</c:v>
                </c:pt>
                <c:pt idx="4">
                  <c:v>ФОТОН</c:v>
                </c:pt>
              </c:strCache>
            </c:strRef>
          </c:cat>
          <c:val>
            <c:numRef>
              <c:f>КРАСНОДАР!$AG$7:$AG$11</c:f>
              <c:numCache>
                <c:formatCode>General</c:formatCode>
                <c:ptCount val="5"/>
                <c:pt idx="0">
                  <c:v>1.4</c:v>
                </c:pt>
                <c:pt idx="1">
                  <c:v>0.3</c:v>
                </c:pt>
                <c:pt idx="2">
                  <c:v>0.2</c:v>
                </c:pt>
                <c:pt idx="3">
                  <c:v>0.2</c:v>
                </c:pt>
                <c:pt idx="4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8751360"/>
        <c:axId val="248752144"/>
      </c:barChart>
      <c:catAx>
        <c:axId val="248751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8752144"/>
        <c:crosses val="autoZero"/>
        <c:auto val="1"/>
        <c:lblAlgn val="ctr"/>
        <c:lblOffset val="100"/>
        <c:noMultiLvlLbl val="0"/>
      </c:catAx>
      <c:valAx>
        <c:axId val="248752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8751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/>
              <a:t>Среднемесячный охват, тыс. чел.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краснодар!$A$2:$A$24</c:f>
              <c:strCache>
                <c:ptCount val="23"/>
                <c:pt idx="0">
                  <c:v>РОССИЯ 1</c:v>
                </c:pt>
                <c:pt idx="1">
                  <c:v>ПЕРВЫЙ КАНАЛ </c:v>
                </c:pt>
                <c:pt idx="2">
                  <c:v>ТНТ</c:v>
                </c:pt>
                <c:pt idx="3">
                  <c:v>НТВ</c:v>
                </c:pt>
                <c:pt idx="4">
                  <c:v>РЕН ТВ</c:v>
                </c:pt>
                <c:pt idx="5">
                  <c:v>СТС</c:v>
                </c:pt>
                <c:pt idx="6">
                  <c:v>ПЯТЫЙ КАНАЛ</c:v>
                </c:pt>
                <c:pt idx="7">
                  <c:v>ТВ ЦЕНТР </c:v>
                </c:pt>
                <c:pt idx="8">
                  <c:v>ТВ-3 </c:v>
                </c:pt>
                <c:pt idx="9">
                  <c:v>РОССИЯ 24 </c:v>
                </c:pt>
                <c:pt idx="10">
                  <c:v>РОССИЯ 2 </c:v>
                </c:pt>
                <c:pt idx="11">
                  <c:v>РЕН ТВ-КРАСНОДАР </c:v>
                </c:pt>
                <c:pt idx="12">
                  <c:v>ДОМАШНИЙ </c:v>
                </c:pt>
                <c:pt idx="13">
                  <c:v>КУБАНЬ 24 </c:v>
                </c:pt>
                <c:pt idx="14">
                  <c:v>РОССИЯ К </c:v>
                </c:pt>
                <c:pt idx="15">
                  <c:v>Ю </c:v>
                </c:pt>
                <c:pt idx="16">
                  <c:v>ЗВЕЗДА </c:v>
                </c:pt>
                <c:pt idx="17">
                  <c:v>ГТРК "КУБАНЬ" </c:v>
                </c:pt>
                <c:pt idx="18">
                  <c:v>КАНАЛ DISNEY </c:v>
                </c:pt>
                <c:pt idx="19">
                  <c:v>КРАСНОДАР 24 </c:v>
                </c:pt>
                <c:pt idx="20">
                  <c:v>ФОТОН </c:v>
                </c:pt>
                <c:pt idx="21">
                  <c:v>EURONEWS </c:v>
                </c:pt>
                <c:pt idx="22">
                  <c:v>КОНТАКТ </c:v>
                </c:pt>
              </c:strCache>
            </c:strRef>
          </c:cat>
          <c:val>
            <c:numRef>
              <c:f>краснодар!$B$2:$B$24</c:f>
              <c:numCache>
                <c:formatCode>General</c:formatCode>
                <c:ptCount val="23"/>
                <c:pt idx="0">
                  <c:v>600.20000000000005</c:v>
                </c:pt>
                <c:pt idx="1">
                  <c:v>598.4</c:v>
                </c:pt>
                <c:pt idx="2">
                  <c:v>569.20000000000005</c:v>
                </c:pt>
                <c:pt idx="3">
                  <c:v>557</c:v>
                </c:pt>
                <c:pt idx="4">
                  <c:v>548.4</c:v>
                </c:pt>
                <c:pt idx="5">
                  <c:v>536.29999999999995</c:v>
                </c:pt>
                <c:pt idx="6">
                  <c:v>525.6</c:v>
                </c:pt>
                <c:pt idx="7">
                  <c:v>524.20000000000005</c:v>
                </c:pt>
                <c:pt idx="8">
                  <c:v>512.1</c:v>
                </c:pt>
                <c:pt idx="9">
                  <c:v>492.7</c:v>
                </c:pt>
                <c:pt idx="10">
                  <c:v>488.1</c:v>
                </c:pt>
                <c:pt idx="11">
                  <c:v>452.4</c:v>
                </c:pt>
                <c:pt idx="12">
                  <c:v>451.9</c:v>
                </c:pt>
                <c:pt idx="13">
                  <c:v>432.8</c:v>
                </c:pt>
                <c:pt idx="14">
                  <c:v>426.2</c:v>
                </c:pt>
                <c:pt idx="15">
                  <c:v>420.3</c:v>
                </c:pt>
                <c:pt idx="16">
                  <c:v>388.9</c:v>
                </c:pt>
                <c:pt idx="17">
                  <c:v>374.4</c:v>
                </c:pt>
                <c:pt idx="18">
                  <c:v>373.9</c:v>
                </c:pt>
                <c:pt idx="19">
                  <c:v>304.89999999999998</c:v>
                </c:pt>
                <c:pt idx="20">
                  <c:v>256.7</c:v>
                </c:pt>
                <c:pt idx="21">
                  <c:v>162.6</c:v>
                </c:pt>
                <c:pt idx="22">
                  <c:v>121.7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48753320"/>
        <c:axId val="248753712"/>
      </c:barChart>
      <c:catAx>
        <c:axId val="2487533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8753712"/>
        <c:crosses val="autoZero"/>
        <c:auto val="1"/>
        <c:lblAlgn val="ctr"/>
        <c:lblOffset val="100"/>
        <c:noMultiLvlLbl val="0"/>
      </c:catAx>
      <c:valAx>
        <c:axId val="248753712"/>
        <c:scaling>
          <c:orientation val="minMax"/>
          <c:max val="6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8753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 err="1">
                <a:solidFill>
                  <a:schemeClr val="tx1"/>
                </a:solidFill>
              </a:rPr>
              <a:t>Ср.время</a:t>
            </a:r>
            <a:r>
              <a:rPr lang="ru-RU" sz="2400" b="1" dirty="0">
                <a:solidFill>
                  <a:schemeClr val="tx1"/>
                </a:solidFill>
              </a:rPr>
              <a:t> просмотра для зрителей, мин.</a:t>
            </a:r>
            <a:r>
              <a:rPr lang="en-US" sz="2400" b="1" dirty="0">
                <a:solidFill>
                  <a:schemeClr val="tx1"/>
                </a:solidFill>
              </a:rPr>
              <a:t>/</a:t>
            </a:r>
            <a:r>
              <a:rPr lang="ru-RU" sz="2400" b="1" dirty="0">
                <a:solidFill>
                  <a:schemeClr val="tx1"/>
                </a:solidFill>
              </a:rPr>
              <a:t>сутки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FF0000"/>
                  </a:gs>
                  <a:gs pos="16000">
                    <a:srgbClr val="FFC000"/>
                  </a:gs>
                  <a:gs pos="34000">
                    <a:srgbClr val="FFFF00"/>
                  </a:gs>
                  <a:gs pos="90000">
                    <a:srgbClr val="0070C0"/>
                  </a:gs>
                  <a:gs pos="73000">
                    <a:srgbClr val="00B0F0"/>
                  </a:gs>
                  <a:gs pos="54000">
                    <a:srgbClr val="92D050"/>
                  </a:gs>
                </a:gsLst>
                <a:lin ang="2700000" scaled="1"/>
                <a:tileRect/>
              </a:gra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'для графиков'!$C$32:$C$37</c:f>
              <c:strCache>
                <c:ptCount val="6"/>
                <c:pt idx="0">
                  <c:v>КУБАНЬ 24</c:v>
                </c:pt>
                <c:pt idx="1">
                  <c:v>КРАСНОДАР 24 </c:v>
                </c:pt>
                <c:pt idx="2">
                  <c:v>КОНТАКТ </c:v>
                </c:pt>
                <c:pt idx="3">
                  <c:v>ФОТОН </c:v>
                </c:pt>
                <c:pt idx="4">
                  <c:v>ГТРК "КУБАНЬ" </c:v>
                </c:pt>
                <c:pt idx="5">
                  <c:v>РЕН ТВ-КРАСНОДАР</c:v>
                </c:pt>
              </c:strCache>
            </c:strRef>
          </c:cat>
          <c:val>
            <c:numRef>
              <c:f>'для графиков'!$D$32:$D$37</c:f>
              <c:numCache>
                <c:formatCode>0.0</c:formatCode>
                <c:ptCount val="6"/>
                <c:pt idx="0">
                  <c:v>29.040666666666667</c:v>
                </c:pt>
                <c:pt idx="1">
                  <c:v>13.001166666666668</c:v>
                </c:pt>
                <c:pt idx="2">
                  <c:v>12.550333333333333</c:v>
                </c:pt>
                <c:pt idx="3">
                  <c:v>7.8433333333333337</c:v>
                </c:pt>
                <c:pt idx="4">
                  <c:v>5.7185000000000006</c:v>
                </c:pt>
                <c:pt idx="5">
                  <c:v>4.4535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8754888"/>
        <c:axId val="215520744"/>
      </c:barChart>
      <c:catAx>
        <c:axId val="248754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5520744"/>
        <c:crosses val="autoZero"/>
        <c:auto val="1"/>
        <c:lblAlgn val="ctr"/>
        <c:lblOffset val="100"/>
        <c:noMultiLvlLbl val="0"/>
      </c:catAx>
      <c:valAx>
        <c:axId val="215520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8754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2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Доля, %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2400" b="1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29000">
                    <a:srgbClr val="FFFF00"/>
                  </a:gs>
                  <a:gs pos="14000">
                    <a:schemeClr val="accent6"/>
                  </a:gs>
                  <a:gs pos="45000">
                    <a:srgbClr val="92D050"/>
                  </a:gs>
                  <a:gs pos="100000">
                    <a:srgbClr val="7030A0"/>
                  </a:gs>
                  <a:gs pos="78000">
                    <a:srgbClr val="002060"/>
                  </a:gs>
                  <a:gs pos="61000">
                    <a:srgbClr val="00B0F0"/>
                  </a:gs>
                </a:gsLst>
                <a:lin ang="2700000" scaled="1"/>
              </a:gra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Лист3!$C$15:$C$22</c:f>
              <c:strCache>
                <c:ptCount val="8"/>
                <c:pt idx="0">
                  <c:v>ВОЛГА</c:v>
                </c:pt>
                <c:pt idx="1">
                  <c:v>ННТВ</c:v>
                </c:pt>
                <c:pt idx="2">
                  <c:v>РЕН ТВ-СЕТИ НН</c:v>
                </c:pt>
                <c:pt idx="3">
                  <c:v>ГТРК "НИЖНИЙ НОВГОРОД"</c:v>
                </c:pt>
                <c:pt idx="4">
                  <c:v>ДОМАШНИЙ-Н.НОВГОРОД</c:v>
                </c:pt>
                <c:pt idx="5">
                  <c:v>ДИАЛОГ</c:v>
                </c:pt>
                <c:pt idx="6">
                  <c:v>СТРЕЖЕНЬ</c:v>
                </c:pt>
                <c:pt idx="7">
                  <c:v>БОР</c:v>
                </c:pt>
              </c:strCache>
            </c:strRef>
          </c:cat>
          <c:val>
            <c:numRef>
              <c:f>Лист3!$D$15:$D$22</c:f>
              <c:numCache>
                <c:formatCode>0.0</c:formatCode>
                <c:ptCount val="8"/>
                <c:pt idx="0">
                  <c:v>3.5</c:v>
                </c:pt>
                <c:pt idx="1">
                  <c:v>0.49</c:v>
                </c:pt>
                <c:pt idx="2">
                  <c:v>0.33</c:v>
                </c:pt>
                <c:pt idx="3">
                  <c:v>0.21</c:v>
                </c:pt>
                <c:pt idx="4">
                  <c:v>0.14000000000000001</c:v>
                </c:pt>
                <c:pt idx="5">
                  <c:v>0.04</c:v>
                </c:pt>
                <c:pt idx="6">
                  <c:v>0.01</c:v>
                </c:pt>
                <c:pt idx="7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1768496"/>
        <c:axId val="251769672"/>
      </c:barChart>
      <c:catAx>
        <c:axId val="251768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 algn="ctr">
              <a:defRPr lang="ru-RU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1769672"/>
        <c:crosses val="autoZero"/>
        <c:auto val="1"/>
        <c:lblAlgn val="ctr"/>
        <c:lblOffset val="100"/>
        <c:noMultiLvlLbl val="0"/>
      </c:catAx>
      <c:valAx>
        <c:axId val="251769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RU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1768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/>
              <a:t>Среднемесячный охват, тыс. чел.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'нижн новг'!$A$2:$A$32</c:f>
              <c:strCache>
                <c:ptCount val="31"/>
                <c:pt idx="0">
                  <c:v>РОССИЯ 1</c:v>
                </c:pt>
                <c:pt idx="1">
                  <c:v>РЕН ТВ </c:v>
                </c:pt>
                <c:pt idx="2">
                  <c:v>ПЕРВЫЙ КАНАЛ </c:v>
                </c:pt>
                <c:pt idx="3">
                  <c:v>НТВ </c:v>
                </c:pt>
                <c:pt idx="4">
                  <c:v>СТС </c:v>
                </c:pt>
                <c:pt idx="5">
                  <c:v>ТНТ </c:v>
                </c:pt>
                <c:pt idx="6">
                  <c:v>ВОЛГА</c:v>
                </c:pt>
                <c:pt idx="7">
                  <c:v>ПЯТЫЙ КАНАЛ </c:v>
                </c:pt>
                <c:pt idx="8">
                  <c:v>РЕН ТВ-СЕТИ НН</c:v>
                </c:pt>
                <c:pt idx="9">
                  <c:v>ТВ-3</c:v>
                </c:pt>
                <c:pt idx="10">
                  <c:v>РОССИЯ 2</c:v>
                </c:pt>
                <c:pt idx="11">
                  <c:v>ТВ ЦЕНТР </c:v>
                </c:pt>
                <c:pt idx="12">
                  <c:v>ДОМАШНИЙ </c:v>
                </c:pt>
                <c:pt idx="13">
                  <c:v>РОССИЯ 24 </c:v>
                </c:pt>
                <c:pt idx="14">
                  <c:v>РОССИЯ К </c:v>
                </c:pt>
                <c:pt idx="15">
                  <c:v>ПЯТНИЦА </c:v>
                </c:pt>
                <c:pt idx="16">
                  <c:v>ЗВЕЗДА</c:v>
                </c:pt>
                <c:pt idx="17">
                  <c:v>ГТРК "НИЖНИЙ НОВГОРОД"</c:v>
                </c:pt>
                <c:pt idx="18">
                  <c:v>ННТВ</c:v>
                </c:pt>
                <c:pt idx="19">
                  <c:v>Ю</c:v>
                </c:pt>
                <c:pt idx="20">
                  <c:v>ЧЕ </c:v>
                </c:pt>
                <c:pt idx="21">
                  <c:v>ДОМАШНИЙ-Н.НОВГОРОД</c:v>
                </c:pt>
                <c:pt idx="22">
                  <c:v>КАНАЛ DISNEY </c:v>
                </c:pt>
                <c:pt idx="23">
                  <c:v>КАРУСЕЛЬ</c:v>
                </c:pt>
                <c:pt idx="24">
                  <c:v>МИР</c:v>
                </c:pt>
                <c:pt idx="25">
                  <c:v>2X2 </c:v>
                </c:pt>
                <c:pt idx="26">
                  <c:v>ДИАЛОГ </c:v>
                </c:pt>
                <c:pt idx="27">
                  <c:v>EURONEWS </c:v>
                </c:pt>
                <c:pt idx="28">
                  <c:v>СТС LOVE</c:v>
                </c:pt>
                <c:pt idx="29">
                  <c:v>СТРЕЖЕНЬ </c:v>
                </c:pt>
                <c:pt idx="30">
                  <c:v>БОР </c:v>
                </c:pt>
              </c:strCache>
            </c:strRef>
          </c:cat>
          <c:val>
            <c:numRef>
              <c:f>'нижн новг'!$B$2:$B$32</c:f>
              <c:numCache>
                <c:formatCode>General</c:formatCode>
                <c:ptCount val="31"/>
                <c:pt idx="0">
                  <c:v>988.6</c:v>
                </c:pt>
                <c:pt idx="1">
                  <c:v>962.6</c:v>
                </c:pt>
                <c:pt idx="2">
                  <c:v>959</c:v>
                </c:pt>
                <c:pt idx="3">
                  <c:v>940.2</c:v>
                </c:pt>
                <c:pt idx="4">
                  <c:v>925.5</c:v>
                </c:pt>
                <c:pt idx="5">
                  <c:v>909.6</c:v>
                </c:pt>
                <c:pt idx="6">
                  <c:v>830.4</c:v>
                </c:pt>
                <c:pt idx="7">
                  <c:v>821.5</c:v>
                </c:pt>
                <c:pt idx="8">
                  <c:v>806.2</c:v>
                </c:pt>
                <c:pt idx="9">
                  <c:v>800.8</c:v>
                </c:pt>
                <c:pt idx="10">
                  <c:v>797.7</c:v>
                </c:pt>
                <c:pt idx="11">
                  <c:v>778.7</c:v>
                </c:pt>
                <c:pt idx="12">
                  <c:v>767</c:v>
                </c:pt>
                <c:pt idx="13">
                  <c:v>743.9</c:v>
                </c:pt>
                <c:pt idx="14">
                  <c:v>734.9</c:v>
                </c:pt>
                <c:pt idx="15">
                  <c:v>681.2</c:v>
                </c:pt>
                <c:pt idx="16">
                  <c:v>676.6</c:v>
                </c:pt>
                <c:pt idx="17">
                  <c:v>636.1</c:v>
                </c:pt>
                <c:pt idx="18">
                  <c:v>629.9</c:v>
                </c:pt>
                <c:pt idx="19">
                  <c:v>574.9</c:v>
                </c:pt>
                <c:pt idx="20">
                  <c:v>570.6</c:v>
                </c:pt>
                <c:pt idx="21">
                  <c:v>537.20000000000005</c:v>
                </c:pt>
                <c:pt idx="22">
                  <c:v>517</c:v>
                </c:pt>
                <c:pt idx="23">
                  <c:v>507.8</c:v>
                </c:pt>
                <c:pt idx="24">
                  <c:v>416.6</c:v>
                </c:pt>
                <c:pt idx="25">
                  <c:v>414.5</c:v>
                </c:pt>
                <c:pt idx="26">
                  <c:v>373.7</c:v>
                </c:pt>
                <c:pt idx="27">
                  <c:v>315.60000000000002</c:v>
                </c:pt>
                <c:pt idx="28">
                  <c:v>301.10000000000002</c:v>
                </c:pt>
                <c:pt idx="29">
                  <c:v>176.7</c:v>
                </c:pt>
                <c:pt idx="30">
                  <c:v>99.9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51765360"/>
        <c:axId val="251767712"/>
      </c:barChart>
      <c:catAx>
        <c:axId val="2517653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1767712"/>
        <c:crosses val="autoZero"/>
        <c:auto val="1"/>
        <c:lblAlgn val="ctr"/>
        <c:lblOffset val="100"/>
        <c:noMultiLvlLbl val="0"/>
      </c:catAx>
      <c:valAx>
        <c:axId val="251767712"/>
        <c:scaling>
          <c:orientation val="minMax"/>
          <c:max val="10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1765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 err="1"/>
              <a:t>Ср.время</a:t>
            </a:r>
            <a:r>
              <a:rPr lang="ru-RU" sz="2400" b="1" dirty="0"/>
              <a:t> просмотра для зрителей, мин.</a:t>
            </a:r>
            <a:r>
              <a:rPr lang="en-US" sz="2400" b="1" dirty="0"/>
              <a:t>/</a:t>
            </a:r>
            <a:r>
              <a:rPr lang="ru-RU" sz="2400" b="1" dirty="0"/>
              <a:t>сутки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16000">
                    <a:srgbClr val="FFC000"/>
                  </a:gs>
                  <a:gs pos="34000">
                    <a:srgbClr val="FFFF00"/>
                  </a:gs>
                  <a:gs pos="90000">
                    <a:srgbClr val="0070C0"/>
                  </a:gs>
                  <a:gs pos="73000">
                    <a:srgbClr val="00B0F0"/>
                  </a:gs>
                  <a:gs pos="54000">
                    <a:srgbClr val="92D050"/>
                  </a:gs>
                </a:gsLst>
                <a:lin ang="2700000" scaled="1"/>
              </a:gra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'для графиков'!$C$14:$C$21</c:f>
              <c:strCache>
                <c:ptCount val="8"/>
                <c:pt idx="0">
                  <c:v>ВОЛГА</c:v>
                </c:pt>
                <c:pt idx="1">
                  <c:v>ННТВ</c:v>
                </c:pt>
                <c:pt idx="2">
                  <c:v>РЕН ТВ-СЕТИ НН</c:v>
                </c:pt>
                <c:pt idx="3">
                  <c:v>ДОМАШНИЙ-Н.НОВГОРОД </c:v>
                </c:pt>
                <c:pt idx="4">
                  <c:v>ГТРК "НИЖНИЙ НОВГОРОД" </c:v>
                </c:pt>
                <c:pt idx="5">
                  <c:v>БОР </c:v>
                </c:pt>
                <c:pt idx="6">
                  <c:v>ДИАЛОГ </c:v>
                </c:pt>
                <c:pt idx="7">
                  <c:v>СТРЕЖЕНЬ</c:v>
                </c:pt>
              </c:strCache>
            </c:strRef>
          </c:cat>
          <c:val>
            <c:numRef>
              <c:f>'для графиков'!$D$14:$D$21</c:f>
              <c:numCache>
                <c:formatCode>0.0</c:formatCode>
                <c:ptCount val="8"/>
                <c:pt idx="0">
                  <c:v>35.116</c:v>
                </c:pt>
                <c:pt idx="1">
                  <c:v>14.3315</c:v>
                </c:pt>
                <c:pt idx="2">
                  <c:v>5.7211666666666661</c:v>
                </c:pt>
                <c:pt idx="3">
                  <c:v>5.0818333333333339</c:v>
                </c:pt>
                <c:pt idx="4">
                  <c:v>4.5376666666666665</c:v>
                </c:pt>
                <c:pt idx="5">
                  <c:v>4.1040000000000001</c:v>
                </c:pt>
                <c:pt idx="6">
                  <c:v>3.5458333333333334</c:v>
                </c:pt>
                <c:pt idx="7">
                  <c:v>2.0451666666666664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1768104"/>
        <c:axId val="251763400"/>
      </c:barChart>
      <c:catAx>
        <c:axId val="251768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1763400"/>
        <c:crosses val="autoZero"/>
        <c:auto val="1"/>
        <c:lblAlgn val="ctr"/>
        <c:lblOffset val="100"/>
        <c:noMultiLvlLbl val="0"/>
      </c:catAx>
      <c:valAx>
        <c:axId val="251763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1768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5EA18-EE0A-F54F-B6BB-51BBC613C1FE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AB86B-3C34-DD46-8EC8-6EF9AB2E2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69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683D4-60C7-6749-B174-A6324CEFF62D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31C74-A6B6-D04D-8585-5E9889B1E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6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31C74-A6B6-D04D-8585-5E9889B1E5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88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31C74-A6B6-D04D-8585-5E9889B1E5E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76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31C74-A6B6-D04D-8585-5E9889B1E5E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715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b="71490"/>
          <a:stretch/>
        </p:blipFill>
        <p:spPr>
          <a:xfrm>
            <a:off x="1676400" y="11679178"/>
            <a:ext cx="21349588" cy="5410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76400" y="4262006"/>
            <a:ext cx="21034375" cy="2651125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НАЗВАНИЕ ПРЕЗЕНТАЦИИ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975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инка+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51"/>
          <p:cNvSpPr/>
          <p:nvPr userDrawn="1"/>
        </p:nvSpPr>
        <p:spPr>
          <a:xfrm>
            <a:off x="5622148" y="526306"/>
            <a:ext cx="17969081" cy="230356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7175" cy="137160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1673835" y="-232094"/>
            <a:ext cx="11353535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5000"/>
            </a:lvl1pPr>
          </a:lstStyle>
          <a:p>
            <a:pPr lvl="0"/>
            <a:r>
              <a:rPr lang="ru-RU" dirty="0" smtClean="0"/>
              <a:t>ТЕНДАНЦИИ ТЕМАТИЧЕСКОГО ТЕЛЕВИДЕНИЯ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751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спасиб-о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756" y="11581745"/>
            <a:ext cx="16928031" cy="88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456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6734B2DB-A2E6-B84C-A204-A2DDB08693F4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45AA16A4-7777-9646-B17B-E702D4BCD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503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ркированный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2258" y="1680690"/>
            <a:ext cx="15786101" cy="203200"/>
          </a:xfrm>
          <a:prstGeom prst="rect">
            <a:avLst/>
          </a:prstGeom>
        </p:spPr>
      </p:pic>
      <p:sp>
        <p:nvSpPr>
          <p:cNvPr id="27" name="Picture Placeholder 26"/>
          <p:cNvSpPr>
            <a:spLocks noGrp="1"/>
          </p:cNvSpPr>
          <p:nvPr>
            <p:ph type="pic" sz="quarter" idx="13" hasCustomPrompt="1"/>
          </p:nvPr>
        </p:nvSpPr>
        <p:spPr>
          <a:xfrm>
            <a:off x="18072492" y="9355549"/>
            <a:ext cx="3978275" cy="25606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картинка</a:t>
            </a:r>
            <a:endParaRPr lang="en-US" dirty="0"/>
          </a:p>
        </p:txBody>
      </p:sp>
      <p:sp>
        <p:nvSpPr>
          <p:cNvPr id="28" name="Picture Placeholder 26"/>
          <p:cNvSpPr>
            <a:spLocks noGrp="1"/>
          </p:cNvSpPr>
          <p:nvPr>
            <p:ph type="pic" sz="quarter" idx="14" hasCustomPrompt="1"/>
          </p:nvPr>
        </p:nvSpPr>
        <p:spPr>
          <a:xfrm>
            <a:off x="18072492" y="6201715"/>
            <a:ext cx="3978275" cy="25606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картинка</a:t>
            </a:r>
            <a:endParaRPr lang="en-US" dirty="0"/>
          </a:p>
        </p:txBody>
      </p:sp>
      <p:sp>
        <p:nvSpPr>
          <p:cNvPr id="29" name="Picture Placeholder 26"/>
          <p:cNvSpPr>
            <a:spLocks noGrp="1"/>
          </p:cNvSpPr>
          <p:nvPr>
            <p:ph type="pic" sz="quarter" idx="15" hasCustomPrompt="1"/>
          </p:nvPr>
        </p:nvSpPr>
        <p:spPr>
          <a:xfrm>
            <a:off x="18072492" y="3069050"/>
            <a:ext cx="3978275" cy="25606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картинка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163544" y="24565"/>
            <a:ext cx="21034375" cy="26511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5000" baseline="0"/>
            </a:lvl1pPr>
          </a:lstStyle>
          <a:p>
            <a:r>
              <a:rPr lang="ru-RU" dirty="0" smtClean="0"/>
              <a:t>НАШИ ПАРТНЕРЫ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2163543" y="3069050"/>
            <a:ext cx="15477687" cy="8847136"/>
          </a:xfrm>
          <a:prstGeom prst="rect">
            <a:avLst/>
          </a:prstGeom>
        </p:spPr>
        <p:txBody>
          <a:bodyPr vert="horz"/>
          <a:lstStyle>
            <a:lvl1pPr marL="457200" indent="-457200">
              <a:buSzPct val="120000"/>
              <a:buFont typeface="Arial"/>
              <a:buChar char="•"/>
              <a:defRPr sz="2800" baseline="0"/>
            </a:lvl1pPr>
          </a:lstStyle>
          <a:p>
            <a:pPr lvl="0"/>
            <a:r>
              <a:rPr lang="ru-RU" dirty="0" smtClean="0"/>
              <a:t>Число абонентов платного ТВ ежегодно увеличивается на 5-7</a:t>
            </a:r>
            <a:r>
              <a:rPr lang="en-US" dirty="0" smtClean="0"/>
              <a:t>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618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логотип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2726" y="2133148"/>
            <a:ext cx="20637500" cy="25400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333494" y="3683000"/>
            <a:ext cx="2686050" cy="268605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000"/>
            </a:lvl1pPr>
          </a:lstStyle>
          <a:p>
            <a:r>
              <a:rPr lang="ru-RU" dirty="0" smtClean="0"/>
              <a:t>ЛОГО</a:t>
            </a:r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4461399" y="3683000"/>
            <a:ext cx="2686050" cy="268605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000"/>
            </a:lvl1pPr>
          </a:lstStyle>
          <a:p>
            <a:r>
              <a:rPr lang="ru-RU" dirty="0" smtClean="0"/>
              <a:t>ЛОГО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7556629" y="3683000"/>
            <a:ext cx="2686050" cy="268605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000"/>
            </a:lvl1pPr>
          </a:lstStyle>
          <a:p>
            <a:r>
              <a:rPr lang="ru-RU" dirty="0" smtClean="0"/>
              <a:t>ЛОГО</a:t>
            </a:r>
            <a:endParaRPr lang="en-US" dirty="0"/>
          </a:p>
        </p:txBody>
      </p:sp>
      <p:sp>
        <p:nvSpPr>
          <p:cNvPr id="4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16923302" y="3683000"/>
            <a:ext cx="2686050" cy="268605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000"/>
            </a:lvl1pPr>
          </a:lstStyle>
          <a:p>
            <a:r>
              <a:rPr lang="ru-RU" dirty="0" smtClean="0"/>
              <a:t>ЛОГО</a:t>
            </a:r>
            <a:endParaRPr lang="en-US" dirty="0"/>
          </a:p>
        </p:txBody>
      </p:sp>
      <p:sp>
        <p:nvSpPr>
          <p:cNvPr id="47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20051207" y="3683000"/>
            <a:ext cx="2686050" cy="268605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000"/>
            </a:lvl1pPr>
          </a:lstStyle>
          <a:p>
            <a:r>
              <a:rPr lang="ru-RU" dirty="0" smtClean="0"/>
              <a:t>ЛОГО</a:t>
            </a:r>
            <a:endParaRPr lang="en-US" dirty="0"/>
          </a:p>
        </p:txBody>
      </p:sp>
      <p:sp>
        <p:nvSpPr>
          <p:cNvPr id="50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7556629" y="7196666"/>
            <a:ext cx="2686050" cy="268605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000"/>
            </a:lvl1pPr>
          </a:lstStyle>
          <a:p>
            <a:r>
              <a:rPr lang="ru-RU" dirty="0" smtClean="0"/>
              <a:t>ЛОГО</a:t>
            </a:r>
            <a:endParaRPr lang="en-US" dirty="0"/>
          </a:p>
        </p:txBody>
      </p:sp>
      <p:sp>
        <p:nvSpPr>
          <p:cNvPr id="51" name="Picture Placeholder 2"/>
          <p:cNvSpPr>
            <a:spLocks noGrp="1"/>
          </p:cNvSpPr>
          <p:nvPr>
            <p:ph type="pic" sz="quarter" idx="22" hasCustomPrompt="1"/>
          </p:nvPr>
        </p:nvSpPr>
        <p:spPr>
          <a:xfrm>
            <a:off x="10684534" y="7196666"/>
            <a:ext cx="2686050" cy="268605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000"/>
            </a:lvl1pPr>
          </a:lstStyle>
          <a:p>
            <a:r>
              <a:rPr lang="ru-RU" dirty="0" smtClean="0"/>
              <a:t>ЛОГО</a:t>
            </a:r>
            <a:endParaRPr lang="en-US" dirty="0"/>
          </a:p>
        </p:txBody>
      </p:sp>
      <p:sp>
        <p:nvSpPr>
          <p:cNvPr id="52" name="Picture Placeholder 2"/>
          <p:cNvSpPr>
            <a:spLocks noGrp="1"/>
          </p:cNvSpPr>
          <p:nvPr>
            <p:ph type="pic" sz="quarter" idx="23" hasCustomPrompt="1"/>
          </p:nvPr>
        </p:nvSpPr>
        <p:spPr>
          <a:xfrm>
            <a:off x="13828072" y="7196666"/>
            <a:ext cx="2686050" cy="268605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000"/>
            </a:lvl1pPr>
          </a:lstStyle>
          <a:p>
            <a:r>
              <a:rPr lang="ru-RU" dirty="0" smtClean="0"/>
              <a:t>ЛОГО</a:t>
            </a:r>
            <a:endParaRPr lang="en-US" dirty="0"/>
          </a:p>
        </p:txBody>
      </p:sp>
      <p:sp>
        <p:nvSpPr>
          <p:cNvPr id="56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4461399" y="10188610"/>
            <a:ext cx="2686050" cy="268605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000"/>
            </a:lvl1pPr>
          </a:lstStyle>
          <a:p>
            <a:r>
              <a:rPr lang="ru-RU" dirty="0" smtClean="0"/>
              <a:t>ЛОГО</a:t>
            </a:r>
            <a:endParaRPr lang="en-US" dirty="0"/>
          </a:p>
        </p:txBody>
      </p:sp>
      <p:sp>
        <p:nvSpPr>
          <p:cNvPr id="58" name="Picture Placeholder 2"/>
          <p:cNvSpPr>
            <a:spLocks noGrp="1"/>
          </p:cNvSpPr>
          <p:nvPr>
            <p:ph type="pic" sz="quarter" idx="25" hasCustomPrompt="1"/>
          </p:nvPr>
        </p:nvSpPr>
        <p:spPr>
          <a:xfrm>
            <a:off x="20051207" y="7196666"/>
            <a:ext cx="2686050" cy="268605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000"/>
            </a:lvl1pPr>
          </a:lstStyle>
          <a:p>
            <a:r>
              <a:rPr lang="ru-RU" dirty="0" smtClean="0"/>
              <a:t>ЛОГО</a:t>
            </a:r>
            <a:endParaRPr lang="en-US" dirty="0"/>
          </a:p>
        </p:txBody>
      </p:sp>
      <p:sp>
        <p:nvSpPr>
          <p:cNvPr id="59" name="Picture Placeholder 2"/>
          <p:cNvSpPr>
            <a:spLocks noGrp="1"/>
          </p:cNvSpPr>
          <p:nvPr>
            <p:ph type="pic" sz="quarter" idx="24" hasCustomPrompt="1"/>
          </p:nvPr>
        </p:nvSpPr>
        <p:spPr>
          <a:xfrm>
            <a:off x="16923302" y="7196666"/>
            <a:ext cx="2686050" cy="268605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000"/>
            </a:lvl1pPr>
          </a:lstStyle>
          <a:p>
            <a:r>
              <a:rPr lang="ru-RU" dirty="0" smtClean="0"/>
              <a:t>ЛОГО</a:t>
            </a:r>
            <a:endParaRPr lang="en-US" dirty="0"/>
          </a:p>
        </p:txBody>
      </p:sp>
      <p:sp>
        <p:nvSpPr>
          <p:cNvPr id="60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7556629" y="10188610"/>
            <a:ext cx="2686050" cy="268605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000"/>
            </a:lvl1pPr>
          </a:lstStyle>
          <a:p>
            <a:r>
              <a:rPr lang="ru-RU" dirty="0" smtClean="0"/>
              <a:t>ЛОГО</a:t>
            </a:r>
            <a:endParaRPr lang="en-US" dirty="0"/>
          </a:p>
        </p:txBody>
      </p:sp>
      <p:sp>
        <p:nvSpPr>
          <p:cNvPr id="61" name="Picture Placeholder 2"/>
          <p:cNvSpPr>
            <a:spLocks noGrp="1"/>
          </p:cNvSpPr>
          <p:nvPr>
            <p:ph type="pic" sz="quarter" idx="26" hasCustomPrompt="1"/>
          </p:nvPr>
        </p:nvSpPr>
        <p:spPr>
          <a:xfrm>
            <a:off x="1333494" y="10188610"/>
            <a:ext cx="2686050" cy="268605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000"/>
            </a:lvl1pPr>
          </a:lstStyle>
          <a:p>
            <a:r>
              <a:rPr lang="ru-RU" dirty="0" smtClean="0"/>
              <a:t>ЛОГО</a:t>
            </a:r>
            <a:endParaRPr lang="en-US" dirty="0"/>
          </a:p>
        </p:txBody>
      </p:sp>
      <p:sp>
        <p:nvSpPr>
          <p:cNvPr id="62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1333494" y="7196666"/>
            <a:ext cx="2686050" cy="268605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000"/>
            </a:lvl1pPr>
          </a:lstStyle>
          <a:p>
            <a:r>
              <a:rPr lang="ru-RU" dirty="0" smtClean="0"/>
              <a:t>ЛОГО</a:t>
            </a:r>
            <a:endParaRPr lang="en-US" dirty="0"/>
          </a:p>
        </p:txBody>
      </p:sp>
      <p:sp>
        <p:nvSpPr>
          <p:cNvPr id="63" name="Picture Placeholder 2"/>
          <p:cNvSpPr>
            <a:spLocks noGrp="1"/>
          </p:cNvSpPr>
          <p:nvPr>
            <p:ph type="pic" sz="quarter" idx="29" hasCustomPrompt="1"/>
          </p:nvPr>
        </p:nvSpPr>
        <p:spPr>
          <a:xfrm>
            <a:off x="4461399" y="7196666"/>
            <a:ext cx="2686050" cy="268605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000"/>
            </a:lvl1pPr>
          </a:lstStyle>
          <a:p>
            <a:r>
              <a:rPr lang="ru-RU" dirty="0" smtClean="0"/>
              <a:t>ЛОГО</a:t>
            </a:r>
            <a:endParaRPr lang="en-US" dirty="0"/>
          </a:p>
        </p:txBody>
      </p:sp>
      <p:sp>
        <p:nvSpPr>
          <p:cNvPr id="64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10684534" y="3683000"/>
            <a:ext cx="2686050" cy="268605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000"/>
            </a:lvl1pPr>
          </a:lstStyle>
          <a:p>
            <a:r>
              <a:rPr lang="ru-RU" dirty="0" smtClean="0"/>
              <a:t>ЛОГО</a:t>
            </a:r>
            <a:endParaRPr lang="en-US" dirty="0"/>
          </a:p>
        </p:txBody>
      </p:sp>
      <p:sp>
        <p:nvSpPr>
          <p:cNvPr id="65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13828072" y="3683000"/>
            <a:ext cx="2686050" cy="268605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000"/>
            </a:lvl1pPr>
          </a:lstStyle>
          <a:p>
            <a:r>
              <a:rPr lang="ru-RU" dirty="0" smtClean="0"/>
              <a:t>ЛОГО</a:t>
            </a:r>
            <a:endParaRPr lang="en-US" dirty="0"/>
          </a:p>
        </p:txBody>
      </p:sp>
      <p:sp>
        <p:nvSpPr>
          <p:cNvPr id="2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801617" y="-75512"/>
            <a:ext cx="21034375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5000"/>
            </a:lvl1pPr>
          </a:lstStyle>
          <a:p>
            <a:pPr lvl="0"/>
            <a:r>
              <a:rPr lang="ru-RU" dirty="0" smtClean="0"/>
              <a:t>ФЕДЕРАЛЬНЫЕ ЦИФРОВЫЕ ТЕЛЕКАНАЛЫ ВЫСОКОЙ СТЕПЕНИ ЛОЯЛЬНОСТИ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006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на весь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7175" cy="137160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000" baseline="0"/>
            </a:lvl1pPr>
          </a:lstStyle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ФОТОГРАФИЯ НА ВЕСЬ СЛАЙД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376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68"/>
          <p:cNvGraphicFramePr/>
          <p:nvPr userDrawn="1">
            <p:extLst>
              <p:ext uri="{D42A27DB-BD31-4B8C-83A1-F6EECF244321}">
                <p14:modId xmlns:p14="http://schemas.microsoft.com/office/powerpoint/2010/main" val="1097559440"/>
              </p:ext>
            </p:extLst>
          </p:nvPr>
        </p:nvGraphicFramePr>
        <p:xfrm>
          <a:off x="2623141" y="4593837"/>
          <a:ext cx="18029430" cy="7477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22390" y="1727310"/>
            <a:ext cx="17487901" cy="215900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627820" y="-85396"/>
            <a:ext cx="21034375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5000" baseline="0"/>
            </a:lvl1pPr>
          </a:lstStyle>
          <a:p>
            <a:pPr lvl="0"/>
            <a:r>
              <a:rPr lang="ru-RU" dirty="0" smtClean="0"/>
              <a:t>СОВОКУПНАЯ ДОЛЯ ТЕМАТИЧЕСКИХ КАНАЛОВ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931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85044"/>
            <a:ext cx="19469100" cy="241300"/>
          </a:xfrm>
          <a:prstGeom prst="rect">
            <a:avLst/>
          </a:prstGeom>
        </p:spPr>
      </p:pic>
      <p:sp>
        <p:nvSpPr>
          <p:cNvPr id="26" name="Chart Placeholder 2"/>
          <p:cNvSpPr>
            <a:spLocks noGrp="1"/>
          </p:cNvSpPr>
          <p:nvPr>
            <p:ph type="chart" sz="quarter" idx="12" hasCustomPrompt="1"/>
          </p:nvPr>
        </p:nvSpPr>
        <p:spPr>
          <a:xfrm>
            <a:off x="2751138" y="3189328"/>
            <a:ext cx="17643475" cy="3719482"/>
          </a:xfrm>
          <a:prstGeom prst="rect">
            <a:avLst/>
          </a:prstGeom>
        </p:spPr>
        <p:txBody>
          <a:bodyPr vert="horz"/>
          <a:lstStyle>
            <a:lvl1pPr>
              <a:defRPr baseline="0"/>
            </a:lvl1pPr>
          </a:lstStyle>
          <a:p>
            <a:r>
              <a:rPr lang="ru-RU" dirty="0" smtClean="0"/>
              <a:t>ДИИАГРАММА 2</a:t>
            </a:r>
            <a:endParaRPr lang="en-US" dirty="0"/>
          </a:p>
        </p:txBody>
      </p:sp>
      <p:sp>
        <p:nvSpPr>
          <p:cNvPr id="27" name="Chart Placeholder 2"/>
          <p:cNvSpPr>
            <a:spLocks noGrp="1"/>
          </p:cNvSpPr>
          <p:nvPr>
            <p:ph type="chart" sz="quarter" idx="13" hasCustomPrompt="1"/>
          </p:nvPr>
        </p:nvSpPr>
        <p:spPr>
          <a:xfrm>
            <a:off x="2751138" y="7750565"/>
            <a:ext cx="17643475" cy="3719482"/>
          </a:xfrm>
          <a:prstGeom prst="rect">
            <a:avLst/>
          </a:prstGeom>
        </p:spPr>
        <p:txBody>
          <a:bodyPr vert="horz"/>
          <a:lstStyle/>
          <a:p>
            <a:r>
              <a:rPr lang="ru-RU" dirty="0" smtClean="0"/>
              <a:t>ДИАГРАММА 3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201767" y="-46666"/>
            <a:ext cx="21034375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5000"/>
            </a:lvl1pPr>
          </a:lstStyle>
          <a:p>
            <a:pPr lvl="0"/>
            <a:r>
              <a:rPr lang="ru-RU" dirty="0" smtClean="0"/>
              <a:t>ДОЛЯ АУДИТОРИИ В УЗКИХ ЦЕЛЕВЫХ ГРУППАХ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401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sted-image.pdf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999357" y="4467690"/>
            <a:ext cx="22385288" cy="5591436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hape 99"/>
          <p:cNvSpPr/>
          <p:nvPr userDrawn="1"/>
        </p:nvSpPr>
        <p:spPr>
          <a:xfrm>
            <a:off x="5537660" y="4377379"/>
            <a:ext cx="1882564" cy="471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744" tIns="50744" rIns="50744" bIns="50744" anchor="ctr">
            <a:spAutoFit/>
          </a:bodyPr>
          <a:lstStyle>
            <a:lvl1pPr>
              <a:defRPr sz="2500"/>
            </a:lvl1pPr>
          </a:lstStyle>
          <a:p>
            <a:pPr lvl="0">
              <a:defRPr sz="1800"/>
            </a:pPr>
            <a:r>
              <a:rPr sz="2400"/>
              <a:t>Центральный</a:t>
            </a:r>
          </a:p>
        </p:txBody>
      </p:sp>
      <p:sp>
        <p:nvSpPr>
          <p:cNvPr id="16" name="Shape 100"/>
          <p:cNvSpPr/>
          <p:nvPr userDrawn="1"/>
        </p:nvSpPr>
        <p:spPr>
          <a:xfrm>
            <a:off x="3661383" y="8278709"/>
            <a:ext cx="1120937" cy="471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744" tIns="50744" rIns="50744" bIns="50744" anchor="ctr">
            <a:spAutoFit/>
          </a:bodyPr>
          <a:lstStyle>
            <a:lvl1pPr>
              <a:defRPr sz="2500"/>
            </a:lvl1pPr>
          </a:lstStyle>
          <a:p>
            <a:pPr lvl="0">
              <a:defRPr sz="1800"/>
            </a:pPr>
            <a:r>
              <a:rPr sz="2400" dirty="0"/>
              <a:t>Южный</a:t>
            </a:r>
          </a:p>
        </p:txBody>
      </p:sp>
      <p:sp>
        <p:nvSpPr>
          <p:cNvPr id="17" name="Shape 101"/>
          <p:cNvSpPr/>
          <p:nvPr userDrawn="1"/>
        </p:nvSpPr>
        <p:spPr>
          <a:xfrm>
            <a:off x="5751037" y="9783299"/>
            <a:ext cx="2626457" cy="471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744" tIns="50744" rIns="50744" bIns="50744" anchor="ctr">
            <a:spAutoFit/>
          </a:bodyPr>
          <a:lstStyle>
            <a:lvl1pPr>
              <a:defRPr sz="2500"/>
            </a:lvl1pPr>
          </a:lstStyle>
          <a:p>
            <a:pPr lvl="0">
              <a:defRPr sz="1800"/>
            </a:pPr>
            <a:r>
              <a:rPr sz="2400"/>
              <a:t>Северо-Кавказский</a:t>
            </a:r>
          </a:p>
        </p:txBody>
      </p:sp>
      <p:sp>
        <p:nvSpPr>
          <p:cNvPr id="18" name="Shape 102"/>
          <p:cNvSpPr/>
          <p:nvPr userDrawn="1"/>
        </p:nvSpPr>
        <p:spPr>
          <a:xfrm>
            <a:off x="7526764" y="7080339"/>
            <a:ext cx="1906308" cy="471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744" tIns="50744" rIns="50744" bIns="50744" anchor="ctr">
            <a:spAutoFit/>
          </a:bodyPr>
          <a:lstStyle>
            <a:lvl1pPr>
              <a:defRPr sz="2500"/>
            </a:lvl1pPr>
          </a:lstStyle>
          <a:p>
            <a:pPr lvl="0">
              <a:defRPr sz="1800"/>
            </a:pPr>
            <a:r>
              <a:rPr sz="2400"/>
              <a:t>Приволжский</a:t>
            </a:r>
          </a:p>
        </p:txBody>
      </p:sp>
      <p:sp>
        <p:nvSpPr>
          <p:cNvPr id="19" name="Shape 103"/>
          <p:cNvSpPr/>
          <p:nvPr userDrawn="1"/>
        </p:nvSpPr>
        <p:spPr>
          <a:xfrm>
            <a:off x="10871841" y="8291409"/>
            <a:ext cx="1481162" cy="471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744" tIns="50744" rIns="50744" bIns="50744" anchor="ctr">
            <a:spAutoFit/>
          </a:bodyPr>
          <a:lstStyle>
            <a:lvl1pPr>
              <a:defRPr sz="2500"/>
            </a:lvl1pPr>
          </a:lstStyle>
          <a:p>
            <a:pPr lvl="0">
              <a:defRPr sz="1800"/>
            </a:pPr>
            <a:r>
              <a:rPr sz="2400"/>
              <a:t>Уральский</a:t>
            </a:r>
          </a:p>
        </p:txBody>
      </p:sp>
      <p:sp>
        <p:nvSpPr>
          <p:cNvPr id="20" name="Shape 104"/>
          <p:cNvSpPr/>
          <p:nvPr userDrawn="1"/>
        </p:nvSpPr>
        <p:spPr>
          <a:xfrm>
            <a:off x="12647308" y="3942847"/>
            <a:ext cx="1530604" cy="471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744" tIns="50744" rIns="50744" bIns="50744" anchor="ctr">
            <a:spAutoFit/>
          </a:bodyPr>
          <a:lstStyle>
            <a:lvl1pPr>
              <a:defRPr sz="2500"/>
            </a:lvl1pPr>
          </a:lstStyle>
          <a:p>
            <a:pPr lvl="0">
              <a:defRPr sz="1800"/>
            </a:pPr>
            <a:r>
              <a:rPr sz="2400"/>
              <a:t>Сибирский</a:t>
            </a:r>
          </a:p>
        </p:txBody>
      </p:sp>
      <p:sp>
        <p:nvSpPr>
          <p:cNvPr id="21" name="Shape 105"/>
          <p:cNvSpPr/>
          <p:nvPr userDrawn="1"/>
        </p:nvSpPr>
        <p:spPr>
          <a:xfrm>
            <a:off x="18029040" y="6770557"/>
            <a:ext cx="2583176" cy="471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744" tIns="50744" rIns="50744" bIns="50744" anchor="ctr">
            <a:spAutoFit/>
          </a:bodyPr>
          <a:lstStyle>
            <a:lvl1pPr>
              <a:defRPr sz="2500"/>
            </a:lvl1pPr>
          </a:lstStyle>
          <a:p>
            <a:pPr lvl="0">
              <a:defRPr sz="1800"/>
            </a:pPr>
            <a:r>
              <a:rPr sz="2400"/>
              <a:t>Дальне-Восточный</a:t>
            </a:r>
          </a:p>
        </p:txBody>
      </p:sp>
      <p:sp>
        <p:nvSpPr>
          <p:cNvPr id="22" name="Shape 106"/>
          <p:cNvSpPr/>
          <p:nvPr userDrawn="1"/>
        </p:nvSpPr>
        <p:spPr>
          <a:xfrm flipH="1" flipV="1">
            <a:off x="15488128" y="6514743"/>
            <a:ext cx="2102466" cy="840062"/>
          </a:xfrm>
          <a:prstGeom prst="line">
            <a:avLst/>
          </a:prstGeom>
          <a:ln w="25400">
            <a:solidFill/>
            <a:miter lim="400000"/>
          </a:ln>
        </p:spPr>
        <p:txBody>
          <a:bodyPr lIns="50744" tIns="50744" rIns="50744" bIns="50744" anchor="ctr"/>
          <a:lstStyle/>
          <a:p>
            <a:pPr lvl="0">
              <a:defRPr sz="3200"/>
            </a:pPr>
            <a:endParaRPr/>
          </a:p>
        </p:txBody>
      </p:sp>
      <p:sp>
        <p:nvSpPr>
          <p:cNvPr id="23" name="Shape 107"/>
          <p:cNvSpPr/>
          <p:nvPr userDrawn="1"/>
        </p:nvSpPr>
        <p:spPr>
          <a:xfrm flipH="1">
            <a:off x="17589218" y="7347065"/>
            <a:ext cx="3323025" cy="2"/>
          </a:xfrm>
          <a:prstGeom prst="line">
            <a:avLst/>
          </a:prstGeom>
          <a:ln w="25400">
            <a:solidFill/>
            <a:miter lim="400000"/>
          </a:ln>
        </p:spPr>
        <p:txBody>
          <a:bodyPr lIns="50744" tIns="50744" rIns="50744" bIns="50744" anchor="ctr"/>
          <a:lstStyle/>
          <a:p>
            <a:pPr lvl="0">
              <a:defRPr sz="3200"/>
            </a:pPr>
            <a:endParaRPr/>
          </a:p>
        </p:txBody>
      </p:sp>
      <p:sp>
        <p:nvSpPr>
          <p:cNvPr id="24" name="Shape 108"/>
          <p:cNvSpPr/>
          <p:nvPr userDrawn="1"/>
        </p:nvSpPr>
        <p:spPr>
          <a:xfrm flipH="1" flipV="1">
            <a:off x="10427892" y="7565115"/>
            <a:ext cx="366925" cy="1320242"/>
          </a:xfrm>
          <a:prstGeom prst="line">
            <a:avLst/>
          </a:prstGeom>
          <a:ln w="25400">
            <a:solidFill/>
            <a:miter lim="400000"/>
          </a:ln>
        </p:spPr>
        <p:txBody>
          <a:bodyPr lIns="50744" tIns="50744" rIns="50744" bIns="50744" anchor="ctr"/>
          <a:lstStyle/>
          <a:p>
            <a:pPr lvl="0">
              <a:defRPr sz="3200"/>
            </a:pPr>
            <a:endParaRPr/>
          </a:p>
        </p:txBody>
      </p:sp>
      <p:sp>
        <p:nvSpPr>
          <p:cNvPr id="25" name="Shape 109"/>
          <p:cNvSpPr/>
          <p:nvPr userDrawn="1"/>
        </p:nvSpPr>
        <p:spPr>
          <a:xfrm flipH="1">
            <a:off x="10794717" y="8877621"/>
            <a:ext cx="1654493" cy="2"/>
          </a:xfrm>
          <a:prstGeom prst="line">
            <a:avLst/>
          </a:prstGeom>
          <a:ln w="25400">
            <a:solidFill/>
            <a:miter lim="400000"/>
          </a:ln>
        </p:spPr>
        <p:txBody>
          <a:bodyPr lIns="50744" tIns="50744" rIns="50744" bIns="50744" anchor="ctr"/>
          <a:lstStyle/>
          <a:p>
            <a:pPr lvl="0">
              <a:defRPr sz="3200"/>
            </a:pPr>
            <a:endParaRPr/>
          </a:p>
        </p:txBody>
      </p:sp>
      <p:sp>
        <p:nvSpPr>
          <p:cNvPr id="26" name="Shape 110"/>
          <p:cNvSpPr/>
          <p:nvPr userDrawn="1"/>
        </p:nvSpPr>
        <p:spPr>
          <a:xfrm flipH="1">
            <a:off x="12142699" y="4497302"/>
            <a:ext cx="583807" cy="1671664"/>
          </a:xfrm>
          <a:prstGeom prst="line">
            <a:avLst/>
          </a:prstGeom>
          <a:ln w="25400">
            <a:solidFill/>
            <a:miter lim="400000"/>
          </a:ln>
        </p:spPr>
        <p:txBody>
          <a:bodyPr lIns="50744" tIns="50744" rIns="50744" bIns="50744" anchor="ctr"/>
          <a:lstStyle/>
          <a:p>
            <a:pPr lvl="0">
              <a:defRPr sz="3200"/>
            </a:pPr>
            <a:endParaRPr/>
          </a:p>
        </p:txBody>
      </p:sp>
      <p:sp>
        <p:nvSpPr>
          <p:cNvPr id="27" name="Shape 111"/>
          <p:cNvSpPr/>
          <p:nvPr userDrawn="1"/>
        </p:nvSpPr>
        <p:spPr>
          <a:xfrm flipH="1">
            <a:off x="12725119" y="4489569"/>
            <a:ext cx="1554728" cy="2"/>
          </a:xfrm>
          <a:prstGeom prst="line">
            <a:avLst/>
          </a:prstGeom>
          <a:ln w="25400">
            <a:solidFill/>
            <a:miter lim="400000"/>
          </a:ln>
        </p:spPr>
        <p:txBody>
          <a:bodyPr lIns="50744" tIns="50744" rIns="50744" bIns="50744" anchor="ctr"/>
          <a:lstStyle/>
          <a:p>
            <a:pPr lvl="0">
              <a:defRPr sz="3200"/>
            </a:pPr>
            <a:endParaRPr/>
          </a:p>
        </p:txBody>
      </p:sp>
      <p:sp>
        <p:nvSpPr>
          <p:cNvPr id="28" name="Shape 112"/>
          <p:cNvSpPr/>
          <p:nvPr userDrawn="1"/>
        </p:nvSpPr>
        <p:spPr>
          <a:xfrm>
            <a:off x="8236116" y="3668757"/>
            <a:ext cx="2447021" cy="471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744" tIns="50744" rIns="50744" bIns="50744" anchor="ctr">
            <a:spAutoFit/>
          </a:bodyPr>
          <a:lstStyle>
            <a:lvl1pPr>
              <a:defRPr sz="2500"/>
            </a:lvl1pPr>
          </a:lstStyle>
          <a:p>
            <a:pPr lvl="0">
              <a:defRPr sz="1800"/>
            </a:pPr>
            <a:r>
              <a:rPr sz="2400"/>
              <a:t>Северо-Западный</a:t>
            </a:r>
          </a:p>
        </p:txBody>
      </p:sp>
      <p:sp>
        <p:nvSpPr>
          <p:cNvPr id="29" name="Shape 113"/>
          <p:cNvSpPr/>
          <p:nvPr userDrawn="1"/>
        </p:nvSpPr>
        <p:spPr>
          <a:xfrm flipH="1">
            <a:off x="10306300" y="4215673"/>
            <a:ext cx="568845" cy="1347226"/>
          </a:xfrm>
          <a:prstGeom prst="line">
            <a:avLst/>
          </a:prstGeom>
          <a:ln w="25400">
            <a:solidFill/>
            <a:miter lim="400000"/>
          </a:ln>
        </p:spPr>
        <p:txBody>
          <a:bodyPr lIns="50744" tIns="50744" rIns="50744" bIns="50744" anchor="ctr"/>
          <a:lstStyle/>
          <a:p>
            <a:pPr lvl="0">
              <a:defRPr sz="3200"/>
            </a:pPr>
            <a:endParaRPr/>
          </a:p>
        </p:txBody>
      </p:sp>
      <p:sp>
        <p:nvSpPr>
          <p:cNvPr id="30" name="Shape 114"/>
          <p:cNvSpPr/>
          <p:nvPr userDrawn="1"/>
        </p:nvSpPr>
        <p:spPr>
          <a:xfrm flipH="1">
            <a:off x="8312322" y="4228369"/>
            <a:ext cx="2577754" cy="2"/>
          </a:xfrm>
          <a:prstGeom prst="line">
            <a:avLst/>
          </a:prstGeom>
          <a:ln w="25400">
            <a:solidFill/>
            <a:miter lim="400000"/>
          </a:ln>
        </p:spPr>
        <p:txBody>
          <a:bodyPr lIns="50744" tIns="50744" rIns="50744" bIns="50744" anchor="ctr"/>
          <a:lstStyle/>
          <a:p>
            <a:pPr lvl="0">
              <a:defRPr sz="3200"/>
            </a:pPr>
            <a:endParaRPr/>
          </a:p>
        </p:txBody>
      </p:sp>
      <p:sp>
        <p:nvSpPr>
          <p:cNvPr id="31" name="Shape 115"/>
          <p:cNvSpPr/>
          <p:nvPr userDrawn="1"/>
        </p:nvSpPr>
        <p:spPr>
          <a:xfrm>
            <a:off x="5609262" y="4884615"/>
            <a:ext cx="1346626" cy="1655406"/>
          </a:xfrm>
          <a:prstGeom prst="line">
            <a:avLst/>
          </a:prstGeom>
          <a:ln w="25400">
            <a:solidFill/>
            <a:miter lim="400000"/>
          </a:ln>
        </p:spPr>
        <p:txBody>
          <a:bodyPr lIns="50744" tIns="50744" rIns="50744" bIns="50744" anchor="ctr"/>
          <a:lstStyle/>
          <a:p>
            <a:pPr lvl="0">
              <a:defRPr sz="3200"/>
            </a:pPr>
            <a:endParaRPr/>
          </a:p>
        </p:txBody>
      </p:sp>
      <p:sp>
        <p:nvSpPr>
          <p:cNvPr id="32" name="Shape 116"/>
          <p:cNvSpPr/>
          <p:nvPr userDrawn="1"/>
        </p:nvSpPr>
        <p:spPr>
          <a:xfrm flipH="1">
            <a:off x="5623253" y="4889285"/>
            <a:ext cx="1887507" cy="2"/>
          </a:xfrm>
          <a:prstGeom prst="line">
            <a:avLst/>
          </a:prstGeom>
          <a:ln w="25400">
            <a:solidFill/>
            <a:miter lim="400000"/>
          </a:ln>
        </p:spPr>
        <p:txBody>
          <a:bodyPr lIns="50744" tIns="50744" rIns="50744" bIns="50744" anchor="ctr"/>
          <a:lstStyle/>
          <a:p>
            <a:pPr lvl="0">
              <a:defRPr sz="3200"/>
            </a:pPr>
            <a:endParaRPr/>
          </a:p>
        </p:txBody>
      </p:sp>
      <p:sp>
        <p:nvSpPr>
          <p:cNvPr id="33" name="Shape 117"/>
          <p:cNvSpPr/>
          <p:nvPr userDrawn="1"/>
        </p:nvSpPr>
        <p:spPr>
          <a:xfrm flipH="1">
            <a:off x="4814787" y="8029513"/>
            <a:ext cx="769476" cy="769478"/>
          </a:xfrm>
          <a:prstGeom prst="line">
            <a:avLst/>
          </a:prstGeom>
          <a:ln w="25400">
            <a:solidFill/>
            <a:miter lim="400000"/>
          </a:ln>
        </p:spPr>
        <p:txBody>
          <a:bodyPr lIns="50744" tIns="50744" rIns="50744" bIns="50744" anchor="ctr"/>
          <a:lstStyle/>
          <a:p>
            <a:pPr lvl="0">
              <a:defRPr sz="3200"/>
            </a:pPr>
            <a:endParaRPr/>
          </a:p>
        </p:txBody>
      </p:sp>
      <p:sp>
        <p:nvSpPr>
          <p:cNvPr id="34" name="Shape 118"/>
          <p:cNvSpPr/>
          <p:nvPr userDrawn="1"/>
        </p:nvSpPr>
        <p:spPr>
          <a:xfrm flipH="1">
            <a:off x="3263618" y="8787643"/>
            <a:ext cx="1554728" cy="2"/>
          </a:xfrm>
          <a:prstGeom prst="line">
            <a:avLst/>
          </a:prstGeom>
          <a:ln w="25400">
            <a:solidFill/>
            <a:miter lim="400000"/>
          </a:ln>
        </p:spPr>
        <p:txBody>
          <a:bodyPr lIns="50744" tIns="50744" rIns="50744" bIns="50744" anchor="ctr"/>
          <a:lstStyle/>
          <a:p>
            <a:pPr lvl="0">
              <a:defRPr sz="3200"/>
            </a:pPr>
            <a:endParaRPr/>
          </a:p>
        </p:txBody>
      </p:sp>
      <p:sp>
        <p:nvSpPr>
          <p:cNvPr id="35" name="Shape 119"/>
          <p:cNvSpPr/>
          <p:nvPr userDrawn="1"/>
        </p:nvSpPr>
        <p:spPr>
          <a:xfrm flipV="1">
            <a:off x="5415125" y="9167958"/>
            <a:ext cx="1116841" cy="111684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744" tIns="50744" rIns="50744" bIns="50744" anchor="ctr"/>
          <a:lstStyle/>
          <a:p>
            <a:pPr lvl="0">
              <a:defRPr sz="3200"/>
            </a:pPr>
            <a:endParaRPr/>
          </a:p>
        </p:txBody>
      </p:sp>
      <p:sp>
        <p:nvSpPr>
          <p:cNvPr id="36" name="Shape 120"/>
          <p:cNvSpPr/>
          <p:nvPr userDrawn="1"/>
        </p:nvSpPr>
        <p:spPr>
          <a:xfrm flipH="1">
            <a:off x="5401039" y="10289271"/>
            <a:ext cx="3257304" cy="2"/>
          </a:xfrm>
          <a:prstGeom prst="line">
            <a:avLst/>
          </a:prstGeom>
          <a:ln w="25400">
            <a:solidFill/>
            <a:miter lim="400000"/>
          </a:ln>
        </p:spPr>
        <p:txBody>
          <a:bodyPr lIns="50744" tIns="50744" rIns="50744" bIns="50744" anchor="ctr"/>
          <a:lstStyle/>
          <a:p>
            <a:pPr lvl="0">
              <a:defRPr sz="3200"/>
            </a:pPr>
            <a:endParaRPr/>
          </a:p>
        </p:txBody>
      </p:sp>
      <p:sp>
        <p:nvSpPr>
          <p:cNvPr id="37" name="Shape 121"/>
          <p:cNvSpPr/>
          <p:nvPr userDrawn="1"/>
        </p:nvSpPr>
        <p:spPr>
          <a:xfrm flipH="1" flipV="1">
            <a:off x="7621476" y="7600687"/>
            <a:ext cx="472016" cy="472018"/>
          </a:xfrm>
          <a:prstGeom prst="line">
            <a:avLst/>
          </a:prstGeom>
          <a:ln w="25400">
            <a:solidFill/>
            <a:miter lim="400000"/>
          </a:ln>
        </p:spPr>
        <p:txBody>
          <a:bodyPr lIns="50744" tIns="50744" rIns="50744" bIns="50744" anchor="ctr"/>
          <a:lstStyle/>
          <a:p>
            <a:pPr lvl="0">
              <a:defRPr sz="3200"/>
            </a:pPr>
            <a:endParaRPr/>
          </a:p>
        </p:txBody>
      </p:sp>
      <p:sp>
        <p:nvSpPr>
          <p:cNvPr id="38" name="Shape 122"/>
          <p:cNvSpPr/>
          <p:nvPr userDrawn="1"/>
        </p:nvSpPr>
        <p:spPr>
          <a:xfrm flipH="1">
            <a:off x="7609941" y="7607297"/>
            <a:ext cx="1958210" cy="2"/>
          </a:xfrm>
          <a:prstGeom prst="line">
            <a:avLst/>
          </a:prstGeom>
          <a:ln w="25400">
            <a:solidFill/>
            <a:miter lim="400000"/>
          </a:ln>
        </p:spPr>
        <p:txBody>
          <a:bodyPr lIns="50744" tIns="50744" rIns="50744" bIns="50744" anchor="ctr"/>
          <a:lstStyle/>
          <a:p>
            <a:pPr lvl="0">
              <a:defRPr sz="3200"/>
            </a:pPr>
            <a:endParaRPr/>
          </a:p>
        </p:txBody>
      </p:sp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08719" y="2281716"/>
            <a:ext cx="17221199" cy="215900"/>
          </a:xfrm>
          <a:prstGeom prst="rect">
            <a:avLst/>
          </a:prstGeom>
        </p:spPr>
      </p:pic>
      <p:sp>
        <p:nvSpPr>
          <p:cNvPr id="47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5547513" y="7371842"/>
            <a:ext cx="852776" cy="60928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3000" spc="300" baseline="0"/>
            </a:lvl1pPr>
          </a:lstStyle>
          <a:p>
            <a:pPr lvl="0"/>
            <a:r>
              <a:rPr lang="ru-RU" dirty="0" smtClean="0"/>
              <a:t>1,9</a:t>
            </a:r>
            <a:endParaRPr lang="en-US" dirty="0"/>
          </a:p>
        </p:txBody>
      </p:sp>
      <p:sp>
        <p:nvSpPr>
          <p:cNvPr id="50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15735455" y="11495472"/>
            <a:ext cx="6561199" cy="104588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r">
              <a:buNone/>
              <a:defRPr sz="3000" spc="300" baseline="0"/>
            </a:lvl1pPr>
          </a:lstStyle>
          <a:p>
            <a:pPr lvl="0"/>
            <a:r>
              <a:rPr lang="ru-RU" dirty="0" smtClean="0"/>
              <a:t>Доли ЦТ по России</a:t>
            </a:r>
            <a:endParaRPr lang="en-US" dirty="0"/>
          </a:p>
        </p:txBody>
      </p:sp>
      <p:sp>
        <p:nvSpPr>
          <p:cNvPr id="52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1262279" y="11603178"/>
            <a:ext cx="6561199" cy="1045882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000" spc="300" baseline="0"/>
            </a:lvl1pPr>
          </a:lstStyle>
          <a:p>
            <a:pPr lvl="0"/>
            <a:r>
              <a:rPr lang="ru-RU" dirty="0" smtClean="0"/>
              <a:t>3,3 </a:t>
            </a:r>
            <a:r>
              <a:rPr lang="en-US" dirty="0" smtClean="0"/>
              <a:t>–</a:t>
            </a:r>
            <a:r>
              <a:rPr lang="ru-RU" dirty="0" smtClean="0"/>
              <a:t> Вся Россия</a:t>
            </a:r>
            <a:endParaRPr lang="en-US" dirty="0"/>
          </a:p>
        </p:txBody>
      </p:sp>
      <p:sp>
        <p:nvSpPr>
          <p:cNvPr id="4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62279" y="133264"/>
            <a:ext cx="21034375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5000"/>
            </a:lvl1pPr>
          </a:lstStyle>
          <a:p>
            <a:pPr lvl="0"/>
            <a:r>
              <a:rPr lang="ru-RU" dirty="0" smtClean="0"/>
              <a:t>ФЕДЕРАЛЬНЫЕ ЦИФРОВЫЕ ТЕЛЕКАНАЛЫ ВЫСОКОЙ СТЕПЕНИ ЛОЯЛЬНОСТИ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63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0372" y="1818862"/>
            <a:ext cx="7797799" cy="10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0372" y="1833042"/>
            <a:ext cx="7797799" cy="101600"/>
          </a:xfrm>
          <a:prstGeom prst="rect">
            <a:avLst/>
          </a:prstGeom>
        </p:spPr>
      </p:pic>
      <p:sp>
        <p:nvSpPr>
          <p:cNvPr id="29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2642185" y="11354772"/>
            <a:ext cx="8809230" cy="13875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aseline="0"/>
            </a:lvl1pPr>
          </a:lstStyle>
          <a:p>
            <a:pPr lvl="0"/>
            <a:r>
              <a:rPr lang="ru-RU" dirty="0" smtClean="0"/>
              <a:t>Тематические телеканалы </a:t>
            </a:r>
            <a:r>
              <a:rPr lang="en-US" dirty="0" smtClean="0"/>
              <a:t>–</a:t>
            </a:r>
            <a:r>
              <a:rPr lang="ru-RU" dirty="0" smtClean="0"/>
              <a:t> важнейший инструмент качественного охвата аудитории в России.</a:t>
            </a:r>
            <a:endParaRPr lang="en-US" dirty="0"/>
          </a:p>
        </p:txBody>
      </p:sp>
      <p:sp>
        <p:nvSpPr>
          <p:cNvPr id="35" name="SmartArt Placeholder 34"/>
          <p:cNvSpPr>
            <a:spLocks noGrp="1"/>
          </p:cNvSpPr>
          <p:nvPr>
            <p:ph type="dgm" sz="quarter" idx="17"/>
          </p:nvPr>
        </p:nvSpPr>
        <p:spPr>
          <a:xfrm>
            <a:off x="3915552" y="3450167"/>
            <a:ext cx="15791042" cy="5482166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871209" y="28876"/>
            <a:ext cx="21034375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5000"/>
            </a:lvl1pPr>
          </a:lstStyle>
          <a:p>
            <a:pPr lvl="0"/>
            <a:r>
              <a:rPr lang="ru-RU" dirty="0" smtClean="0"/>
              <a:t>ОБЩИЕ ТРЕНДЫ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64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инка+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24941" y="1723872"/>
            <a:ext cx="17881600" cy="22860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417638" y="4124325"/>
            <a:ext cx="12650787" cy="6348413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14602124" y="3976156"/>
            <a:ext cx="7702691" cy="160229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>
              <a:buNone/>
              <a:defRPr sz="4000" spc="300" baseline="0"/>
            </a:lvl1pPr>
          </a:lstStyle>
          <a:p>
            <a:pPr lvl="0"/>
            <a:r>
              <a:rPr lang="ru-RU" dirty="0" smtClean="0"/>
              <a:t>63</a:t>
            </a:r>
            <a:r>
              <a:rPr lang="en-US" dirty="0" smtClean="0"/>
              <a:t>%</a:t>
            </a:r>
            <a:r>
              <a:rPr lang="ru-RU" dirty="0" smtClean="0"/>
              <a:t> в 2015</a:t>
            </a:r>
            <a:br>
              <a:rPr lang="ru-RU" dirty="0" smtClean="0"/>
            </a:br>
            <a:r>
              <a:rPr lang="ru-RU" dirty="0" smtClean="0"/>
              <a:t>34,9 млн. домохозяйств</a:t>
            </a:r>
            <a:endParaRPr lang="en-US" dirty="0"/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14602124" y="6688802"/>
            <a:ext cx="7702691" cy="160229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>
              <a:buNone/>
              <a:defRPr sz="4000" spc="300" baseline="0"/>
            </a:lvl1pPr>
          </a:lstStyle>
          <a:p>
            <a:pPr lvl="0"/>
            <a:r>
              <a:rPr lang="ru-RU" dirty="0" smtClean="0"/>
              <a:t>67</a:t>
            </a:r>
            <a:r>
              <a:rPr lang="en-US" dirty="0" smtClean="0"/>
              <a:t>%</a:t>
            </a:r>
            <a:r>
              <a:rPr lang="ru-RU" dirty="0" smtClean="0"/>
              <a:t> в 2014</a:t>
            </a:r>
            <a:br>
              <a:rPr lang="ru-RU" dirty="0" smtClean="0"/>
            </a:br>
            <a:r>
              <a:rPr lang="ru-RU" dirty="0" smtClean="0"/>
              <a:t>37,5 млн. домохозяйств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4602124" y="9096862"/>
            <a:ext cx="7304112" cy="13875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aseline="0"/>
            </a:lvl1pPr>
          </a:lstStyle>
          <a:p>
            <a:pPr lvl="0"/>
            <a:r>
              <a:rPr lang="ru-RU" dirty="0" smtClean="0"/>
              <a:t>Число абонентов платного ТВ ежегодно увеличивается на 5-7</a:t>
            </a:r>
            <a:r>
              <a:rPr lang="en-US" dirty="0" smtClean="0"/>
              <a:t>%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1673835" y="-232094"/>
            <a:ext cx="11353535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5000"/>
            </a:lvl1pPr>
          </a:lstStyle>
          <a:p>
            <a:pPr lvl="0"/>
            <a:r>
              <a:rPr lang="ru-RU" dirty="0" smtClean="0"/>
              <a:t>ТЕНДАНЦИИ ТЕМАТИЧЕСКОГО ТЕЛЕВИДЕНИЯ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081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4375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4375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7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088256" rtl="0" eaLnBrk="1" latinLnBrk="0" hangingPunct="1">
        <a:spcBef>
          <a:spcPct val="0"/>
        </a:spcBef>
        <a:buNone/>
        <a:defRPr sz="6000" kern="1200" spc="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191" indent="-816191" algn="l" defTabSz="1088256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414" indent="-680161" algn="l" defTabSz="1088256" rtl="0" eaLnBrk="1" latinLnBrk="0" hangingPunct="1">
        <a:spcBef>
          <a:spcPct val="20000"/>
        </a:spcBef>
        <a:buFont typeface="Arial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2720640" indent="-544129" algn="l" defTabSz="1088256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3808893" indent="-544129" algn="l" defTabSz="1088256" rtl="0" eaLnBrk="1" latinLnBrk="0" hangingPunct="1">
        <a:spcBef>
          <a:spcPct val="20000"/>
        </a:spcBef>
        <a:buFont typeface="Arial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4897151" indent="-544129" algn="l" defTabSz="1088256" rtl="0" eaLnBrk="1" latinLnBrk="0" hangingPunct="1">
        <a:spcBef>
          <a:spcPct val="20000"/>
        </a:spcBef>
        <a:buFont typeface="Arial"/>
        <a:buChar char="»"/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5985404" indent="-544129" algn="l" defTabSz="1088256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3662" indent="-544129" algn="l" defTabSz="1088256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1916" indent="-544129" algn="l" defTabSz="1088256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0173" indent="-544129" algn="l" defTabSz="1088256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256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256" algn="l" defTabSz="1088256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511" algn="l" defTabSz="1088256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4769" algn="l" defTabSz="1088256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3022" algn="l" defTabSz="1088256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1278" algn="l" defTabSz="1088256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29533" algn="l" defTabSz="1088256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7787" algn="l" defTabSz="1088256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6045" algn="l" defTabSz="1088256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hyperlink" Target="http://www.tv-gubernia.ru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jpeg"/><Relationship Id="rId18" Type="http://schemas.openxmlformats.org/officeDocument/2006/relationships/image" Target="../media/image27.jp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png"/><Relationship Id="rId16" Type="http://schemas.openxmlformats.org/officeDocument/2006/relationships/image" Target="../media/image25.jpeg"/><Relationship Id="rId20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Relationship Id="rId14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РЕГИОНАЛЬНОЕ ТЕЛЕВИДЕНИЕ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012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30000" y="2078182"/>
            <a:ext cx="12454127" cy="10686842"/>
          </a:xfrm>
          <a:prstGeom prst="rect">
            <a:avLst/>
          </a:prstGeom>
          <a:blipFill dpi="0" rotWithShape="1">
            <a:blip r:embed="rId2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r="-6126"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5094" y="-46666"/>
            <a:ext cx="21034375" cy="2651125"/>
          </a:xfrm>
        </p:spPr>
        <p:txBody>
          <a:bodyPr/>
          <a:lstStyle/>
          <a:p>
            <a:r>
              <a:rPr lang="ru-RU" dirty="0" smtClean="0"/>
              <a:t>12 КАНАЛ</a:t>
            </a:r>
            <a:endParaRPr lang="ru-RU" dirty="0"/>
          </a:p>
        </p:txBody>
      </p:sp>
      <p:pic>
        <p:nvPicPr>
          <p:cNvPr id="2050" name="Picture 2" descr="http://www.dagc.ru/wp-content/uploads/2015/10/12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7" t="14599" r="17139" b="15329"/>
          <a:stretch/>
        </p:blipFill>
        <p:spPr bwMode="auto">
          <a:xfrm>
            <a:off x="22276884" y="83128"/>
            <a:ext cx="1787236" cy="199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9958" y="2036996"/>
            <a:ext cx="10073932" cy="9264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sz="2800" b="1" dirty="0" smtClean="0"/>
              <a:t>«</a:t>
            </a:r>
            <a:r>
              <a:rPr lang="ru-RU" sz="2800" b="1" dirty="0"/>
              <a:t>12 канал</a:t>
            </a:r>
            <a:r>
              <a:rPr lang="ru-RU" sz="2800" b="1" dirty="0" smtClean="0"/>
              <a:t>» </a:t>
            </a:r>
            <a:r>
              <a:rPr lang="ru-RU" sz="2400" dirty="0"/>
              <a:t>– </a:t>
            </a:r>
            <a:r>
              <a:rPr lang="ru-RU" sz="2400" dirty="0" smtClean="0"/>
              <a:t>губернаторский канал </a:t>
            </a:r>
            <a:r>
              <a:rPr lang="ru-RU" sz="2400" dirty="0"/>
              <a:t>Омской области, </a:t>
            </a:r>
            <a:r>
              <a:rPr lang="ru-RU" sz="2400" dirty="0" smtClean="0"/>
              <a:t>занимающий </a:t>
            </a:r>
            <a:r>
              <a:rPr lang="ru-RU" sz="2400" dirty="0"/>
              <a:t>лидирующие позиции по охвату населения (более </a:t>
            </a:r>
            <a:r>
              <a:rPr lang="ru-RU" sz="2400" dirty="0" smtClean="0"/>
              <a:t>1,5 млн человек </a:t>
            </a:r>
            <a:r>
              <a:rPr lang="ru-RU" sz="2400" dirty="0"/>
              <a:t>только на территории региона), выпуску проектов собственного производства (более 30) и освещению жизни региона. </a:t>
            </a:r>
            <a:endParaRPr lang="ru-RU" sz="2400" dirty="0" smtClean="0"/>
          </a:p>
          <a:p>
            <a:pPr algn="just">
              <a:lnSpc>
                <a:spcPct val="150000"/>
              </a:lnSpc>
              <a:buNone/>
            </a:pPr>
            <a:r>
              <a:rPr lang="ru-RU" sz="2400" dirty="0" smtClean="0"/>
              <a:t>«</a:t>
            </a:r>
            <a:r>
              <a:rPr lang="ru-RU" sz="2400" dirty="0"/>
              <a:t>ГТРК-Омск</a:t>
            </a:r>
            <a:r>
              <a:rPr lang="ru-RU" sz="2400" dirty="0" smtClean="0"/>
              <a:t>»</a:t>
            </a:r>
            <a:r>
              <a:rPr lang="ru-RU" sz="2400" dirty="0"/>
              <a:t> – </a:t>
            </a:r>
            <a:r>
              <a:rPr lang="ru-RU" sz="2400" dirty="0" smtClean="0"/>
              <a:t>единственная региональная телекомпания, осуществляющая </a:t>
            </a:r>
            <a:r>
              <a:rPr lang="ru-RU" sz="2400" dirty="0"/>
              <a:t>собственное полноформатное </a:t>
            </a:r>
            <a:r>
              <a:rPr lang="ru-RU" sz="2400" dirty="0" smtClean="0"/>
              <a:t>круглосуточное вещание почти во </a:t>
            </a:r>
            <a:r>
              <a:rPr lang="ru-RU" sz="2400" dirty="0"/>
              <a:t>всех населенных пунктах </a:t>
            </a:r>
            <a:r>
              <a:rPr lang="ru-RU" sz="2400" dirty="0" smtClean="0"/>
              <a:t>области</a:t>
            </a:r>
            <a:r>
              <a:rPr lang="ru-RU" sz="2400" dirty="0"/>
              <a:t>. </a:t>
            </a:r>
            <a:endParaRPr lang="ru-RU" sz="2400" dirty="0" smtClean="0"/>
          </a:p>
          <a:p>
            <a:pPr algn="just">
              <a:lnSpc>
                <a:spcPct val="150000"/>
              </a:lnSpc>
              <a:buNone/>
            </a:pPr>
            <a:r>
              <a:rPr lang="ru-RU" sz="2400" b="1" i="1" dirty="0" smtClean="0"/>
              <a:t>Зона вещания: </a:t>
            </a:r>
            <a:r>
              <a:rPr lang="ru-RU" sz="2400" dirty="0" smtClean="0"/>
              <a:t>Омск</a:t>
            </a:r>
            <a:r>
              <a:rPr lang="ru-RU" sz="2400" b="1" i="1" dirty="0" smtClean="0"/>
              <a:t> </a:t>
            </a:r>
            <a:r>
              <a:rPr lang="ru-RU" sz="2400" dirty="0"/>
              <a:t>и 90% от общего количества населения </a:t>
            </a:r>
            <a:r>
              <a:rPr lang="ru-RU" sz="2400" dirty="0" smtClean="0"/>
              <a:t>Омской области.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2400" dirty="0" smtClean="0"/>
              <a:t> Передачи канала </a:t>
            </a:r>
            <a:r>
              <a:rPr lang="ru-RU" sz="2400" dirty="0"/>
              <a:t>доступны зрителям Омской области посредством </a:t>
            </a:r>
            <a:r>
              <a:rPr lang="ru-RU" sz="2400" dirty="0" smtClean="0"/>
              <a:t>эфирного, </a:t>
            </a:r>
            <a:r>
              <a:rPr lang="ru-RU" sz="2400" dirty="0"/>
              <a:t>спутникового </a:t>
            </a:r>
            <a:r>
              <a:rPr lang="ru-RU" sz="2400" dirty="0" smtClean="0"/>
              <a:t>(компания </a:t>
            </a:r>
            <a:r>
              <a:rPr lang="ru-RU" sz="2400" dirty="0"/>
              <a:t>«Орион Экспресс</a:t>
            </a:r>
            <a:r>
              <a:rPr lang="ru-RU" sz="2400" dirty="0" smtClean="0"/>
              <a:t>») </a:t>
            </a:r>
            <a:r>
              <a:rPr lang="ru-RU" sz="2400" dirty="0"/>
              <a:t>и кабельного вещания. </a:t>
            </a:r>
            <a:endParaRPr lang="ru-RU" sz="2400" dirty="0" smtClean="0"/>
          </a:p>
          <a:p>
            <a:pPr algn="just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sz="2400" b="1" dirty="0" smtClean="0"/>
              <a:t>«12 Канал» </a:t>
            </a:r>
            <a:r>
              <a:rPr lang="ru-RU" sz="2400" b="1" dirty="0"/>
              <a:t>попал в пятерку лучших региональных телеканалов России. За </a:t>
            </a:r>
            <a:r>
              <a:rPr lang="ru-RU" sz="2400" b="1" dirty="0" smtClean="0"/>
              <a:t>2015 год канал поднялся </a:t>
            </a:r>
            <a:r>
              <a:rPr lang="ru-RU" sz="2400" b="1" dirty="0"/>
              <a:t>в рейтинге TNS </a:t>
            </a:r>
            <a:r>
              <a:rPr lang="ru-RU" sz="2400" b="1" dirty="0" err="1"/>
              <a:t>Gallup</a:t>
            </a:r>
            <a:r>
              <a:rPr lang="ru-RU" sz="2400" b="1" dirty="0"/>
              <a:t> </a:t>
            </a:r>
            <a:r>
              <a:rPr lang="ru-RU" sz="2400" b="1" dirty="0" err="1"/>
              <a:t>Media</a:t>
            </a:r>
            <a:r>
              <a:rPr lang="ru-RU" sz="2400" b="1" dirty="0"/>
              <a:t> на четыре </a:t>
            </a:r>
            <a:r>
              <a:rPr lang="ru-RU" sz="2400" b="1" dirty="0" smtClean="0"/>
              <a:t>позиции. </a:t>
            </a:r>
            <a:endParaRPr lang="ru-RU" sz="2400" b="1" dirty="0"/>
          </a:p>
          <a:p>
            <a:pPr algn="just">
              <a:lnSpc>
                <a:spcPct val="150000"/>
              </a:lnSpc>
              <a:buNone/>
            </a:pPr>
            <a:r>
              <a:rPr lang="ru-RU" sz="2000" dirty="0"/>
              <a:t>Сайт</a:t>
            </a:r>
            <a:r>
              <a:rPr lang="ru-RU" sz="2000" dirty="0" smtClean="0"/>
              <a:t>: </a:t>
            </a:r>
            <a:r>
              <a:rPr lang="en-US" sz="2000" u="sng" dirty="0"/>
              <a:t>http://gtrk-omsk.ru</a:t>
            </a:r>
            <a:r>
              <a:rPr lang="en-US" sz="2000" dirty="0"/>
              <a:t>/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1814049" y="2261131"/>
            <a:ext cx="11686032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ru-RU" sz="2400" b="1" dirty="0" smtClean="0"/>
              <a:t>Омск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ru-RU" sz="2000" dirty="0" smtClean="0"/>
              <a:t>Один </a:t>
            </a:r>
            <a:r>
              <a:rPr lang="ru-RU" sz="2000" dirty="0"/>
              <a:t>из крупнейших городов Западно-Сибирского </a:t>
            </a:r>
            <a:r>
              <a:rPr lang="ru-RU" sz="2000" dirty="0" smtClean="0"/>
              <a:t>региона. Расположение </a:t>
            </a:r>
            <a:r>
              <a:rPr lang="ru-RU" sz="2000" dirty="0"/>
              <a:t>на пересечении Транссибирской </a:t>
            </a:r>
            <a:r>
              <a:rPr lang="ru-RU" sz="2000" dirty="0" smtClean="0"/>
              <a:t>ж/д </a:t>
            </a:r>
            <a:r>
              <a:rPr lang="ru-RU" sz="2000" dirty="0"/>
              <a:t>магистрали с крупной водной </a:t>
            </a:r>
            <a:r>
              <a:rPr lang="ru-RU" sz="2000" dirty="0" smtClean="0"/>
              <a:t>артерией, </a:t>
            </a:r>
            <a:r>
              <a:rPr lang="ru-RU" sz="2000" dirty="0"/>
              <a:t>наличие аэропорта обеспечивают динамичное и разностороннее развитие города</a:t>
            </a:r>
            <a:r>
              <a:rPr lang="ru-RU" sz="2000" dirty="0" smtClean="0"/>
              <a:t>.</a:t>
            </a:r>
          </a:p>
          <a:p>
            <a:pPr algn="just">
              <a:spcBef>
                <a:spcPts val="600"/>
              </a:spcBef>
            </a:pPr>
            <a:r>
              <a:rPr lang="ru-RU" sz="2000" dirty="0" smtClean="0"/>
              <a:t>Город является центром </a:t>
            </a:r>
            <a:r>
              <a:rPr lang="ru-RU" sz="2000" dirty="0"/>
              <a:t>обрабатывающей промышленности, основу которой составляют предприятия топливно-энергетических </a:t>
            </a:r>
            <a:r>
              <a:rPr lang="ru-RU" sz="2000" dirty="0" smtClean="0"/>
              <a:t>отраслей, нефтехимической </a:t>
            </a:r>
            <a:r>
              <a:rPr lang="ru-RU" sz="2000" dirty="0"/>
              <a:t>промышленности, машиностроения, пищевой промышленности</a:t>
            </a:r>
            <a:r>
              <a:rPr lang="ru-RU" sz="2000" dirty="0" smtClean="0"/>
              <a:t>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endParaRPr lang="ru-RU" sz="2000" dirty="0" smtClean="0"/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800" b="1" dirty="0" smtClean="0"/>
              <a:t>Население Омска</a:t>
            </a:r>
            <a:r>
              <a:rPr lang="ru-RU" sz="2800" dirty="0" smtClean="0"/>
              <a:t> – </a:t>
            </a:r>
            <a:r>
              <a:rPr lang="ru-RU" sz="2800" b="1" dirty="0" smtClean="0"/>
              <a:t>1,2 </a:t>
            </a:r>
            <a:r>
              <a:rPr lang="ru-RU" sz="2800" b="1" dirty="0"/>
              <a:t>млн </a:t>
            </a:r>
            <a:r>
              <a:rPr lang="ru-RU" sz="2800" dirty="0" smtClean="0"/>
              <a:t>чел. </a:t>
            </a:r>
            <a:r>
              <a:rPr lang="ru-RU" sz="2800" dirty="0"/>
              <a:t>(янв. </a:t>
            </a:r>
            <a:r>
              <a:rPr lang="ru-RU" sz="2800" dirty="0" smtClean="0"/>
              <a:t>2015)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800" b="1" dirty="0" smtClean="0"/>
              <a:t>Население Омской области – 1,98 млн </a:t>
            </a:r>
            <a:r>
              <a:rPr lang="ru-RU" sz="2800" dirty="0" smtClean="0"/>
              <a:t>чел. </a:t>
            </a:r>
            <a:r>
              <a:rPr lang="ru-RU" sz="2800" dirty="0"/>
              <a:t>(янв. 2015</a:t>
            </a:r>
            <a:r>
              <a:rPr lang="ru-RU" sz="2800" dirty="0" smtClean="0"/>
              <a:t>)</a:t>
            </a:r>
            <a:endParaRPr lang="ru-RU" sz="2800" dirty="0"/>
          </a:p>
          <a:p>
            <a:pPr algn="just">
              <a:lnSpc>
                <a:spcPct val="150000"/>
              </a:lnSpc>
            </a:pPr>
            <a:r>
              <a:rPr lang="ru-RU" sz="2800" dirty="0" smtClean="0"/>
              <a:t>Среднедушевой </a:t>
            </a:r>
            <a:r>
              <a:rPr lang="ru-RU" sz="2800" b="1" dirty="0"/>
              <a:t>доход</a:t>
            </a:r>
            <a:r>
              <a:rPr lang="ru-RU" sz="2800" dirty="0"/>
              <a:t> – </a:t>
            </a:r>
            <a:r>
              <a:rPr lang="ru-RU" sz="2800" b="1" dirty="0"/>
              <a:t>25 </a:t>
            </a:r>
            <a:r>
              <a:rPr lang="ru-RU" sz="2800" b="1" dirty="0" smtClean="0"/>
              <a:t>тыс. </a:t>
            </a:r>
            <a:r>
              <a:rPr lang="ru-RU" sz="2800" dirty="0" smtClean="0"/>
              <a:t>руб. (3 кв. 2015, </a:t>
            </a:r>
            <a:r>
              <a:rPr lang="ru-RU" sz="2800" dirty="0" err="1" smtClean="0"/>
              <a:t>Омскстат</a:t>
            </a:r>
            <a:r>
              <a:rPr lang="ru-RU" sz="2800" dirty="0" smtClean="0"/>
              <a:t>)</a:t>
            </a:r>
            <a:endParaRPr lang="en-US" sz="2800" dirty="0" smtClean="0"/>
          </a:p>
          <a:p>
            <a:pPr algn="just">
              <a:lnSpc>
                <a:spcPct val="150000"/>
              </a:lnSpc>
            </a:pPr>
            <a:r>
              <a:rPr lang="ru-RU" sz="2800" b="1" dirty="0"/>
              <a:t>Объем </a:t>
            </a:r>
            <a:r>
              <a:rPr lang="ru-RU" sz="2800" b="1" dirty="0" smtClean="0"/>
              <a:t>ТВ-рекламы – </a:t>
            </a:r>
            <a:r>
              <a:rPr lang="en-US" sz="2800" b="1" dirty="0" smtClean="0"/>
              <a:t>145 </a:t>
            </a:r>
            <a:r>
              <a:rPr lang="ru-RU" sz="2800" b="1" dirty="0" smtClean="0"/>
              <a:t>млн </a:t>
            </a:r>
            <a:r>
              <a:rPr lang="ru-RU" sz="2800" b="1" dirty="0"/>
              <a:t>руб. </a:t>
            </a:r>
            <a:r>
              <a:rPr lang="ru-RU" sz="2800" dirty="0"/>
              <a:t>без НДС (</a:t>
            </a:r>
            <a:r>
              <a:rPr lang="en-US" sz="2800" dirty="0"/>
              <a:t>I</a:t>
            </a:r>
            <a:r>
              <a:rPr lang="ru-RU" sz="2800" dirty="0"/>
              <a:t> полугод. 2015, АКАР)</a:t>
            </a:r>
            <a:r>
              <a:rPr lang="ru-RU" sz="2800" b="1" dirty="0" smtClean="0"/>
              <a:t>.</a:t>
            </a:r>
            <a:r>
              <a:rPr lang="ru-RU" sz="2800" b="1" dirty="0"/>
              <a:t> </a:t>
            </a:r>
          </a:p>
        </p:txBody>
      </p:sp>
      <p:sp>
        <p:nvSpPr>
          <p:cNvPr id="11" name="Текст 2"/>
          <p:cNvSpPr txBox="1">
            <a:spLocks/>
          </p:cNvSpPr>
          <p:nvPr/>
        </p:nvSpPr>
        <p:spPr>
          <a:xfrm>
            <a:off x="-50407" y="13076746"/>
            <a:ext cx="57973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>
                <a:latin typeface="Rockwell" pitchFamily="18" charset="0"/>
                <a:cs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9pPr>
          </a:lstStyle>
          <a:p>
            <a:pPr algn="r"/>
            <a:r>
              <a:rPr lang="ru-RU" dirty="0"/>
              <a:t>Источник: </a:t>
            </a:r>
            <a:r>
              <a:rPr lang="ru-RU" dirty="0" smtClean="0"/>
              <a:t>Росстат, </a:t>
            </a:r>
            <a:r>
              <a:rPr lang="ru-RU" dirty="0"/>
              <a:t>данные канала</a:t>
            </a:r>
            <a:endParaRPr lang="ru-RU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175507" y="12155610"/>
            <a:ext cx="14148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atin typeface="+mj-lt"/>
              </a:rPr>
              <a:t>Потенциальный охват аудитории – порядка 1,7 млн чел.</a:t>
            </a:r>
            <a:endParaRPr lang="ru-RU" sz="3600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2670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61023" y="-345770"/>
            <a:ext cx="21034375" cy="2651125"/>
          </a:xfrm>
        </p:spPr>
        <p:txBody>
          <a:bodyPr/>
          <a:lstStyle/>
          <a:p>
            <a:r>
              <a:rPr lang="ru-RU" dirty="0" smtClean="0"/>
              <a:t>«12 КАНАЛ» </a:t>
            </a:r>
            <a:r>
              <a:rPr lang="ru-RU" dirty="0"/>
              <a:t>- № 1 ПО ДОЛЕ </a:t>
            </a:r>
            <a:r>
              <a:rPr lang="ru-RU" dirty="0" smtClean="0"/>
              <a:t>СРЕДИ </a:t>
            </a:r>
            <a:r>
              <a:rPr lang="ru-RU" dirty="0"/>
              <a:t>ЛОКАЛЬНЫХ </a:t>
            </a:r>
            <a:r>
              <a:rPr lang="ru-RU" dirty="0" smtClean="0"/>
              <a:t>КАНАЛОВ ОМСКА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119" y="6651104"/>
            <a:ext cx="8970894" cy="307897"/>
          </a:xfrm>
          <a:prstGeom prst="roundRect">
            <a:avLst/>
          </a:prstGeom>
          <a:noFill/>
          <a:ln w="57150">
            <a:gradFill flip="none" rotWithShape="1">
              <a:gsLst>
                <a:gs pos="0">
                  <a:srgbClr val="FF0000"/>
                </a:gs>
                <a:gs pos="29000">
                  <a:srgbClr val="FFFF00"/>
                </a:gs>
                <a:gs pos="14000">
                  <a:schemeClr val="accent6"/>
                </a:gs>
                <a:gs pos="45000">
                  <a:srgbClr val="92D050"/>
                </a:gs>
                <a:gs pos="94000">
                  <a:srgbClr val="7030A0"/>
                </a:gs>
                <a:gs pos="78000">
                  <a:srgbClr val="002060"/>
                </a:gs>
                <a:gs pos="61000">
                  <a:srgbClr val="00B0F0"/>
                </a:gs>
              </a:gsLst>
              <a:path path="shape">
                <a:fillToRect l="50000" t="50000" r="50000" b="50000"/>
              </a:path>
              <a:tileRect/>
            </a:gra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/>
          </a:p>
        </p:txBody>
      </p:sp>
      <p:pic>
        <p:nvPicPr>
          <p:cNvPr id="9" name="Picture 2" descr="http://www.dagc.ru/wp-content/uploads/2015/10/1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1131" y="0"/>
            <a:ext cx="2856044" cy="285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1458772"/>
              </p:ext>
            </p:extLst>
          </p:nvPr>
        </p:nvGraphicFramePr>
        <p:xfrm>
          <a:off x="10904850" y="2163140"/>
          <a:ext cx="9373009" cy="3250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9015984" y="9597090"/>
            <a:ext cx="14707777" cy="230832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Среднемесячный охват </a:t>
            </a:r>
            <a:r>
              <a:rPr lang="ru-RU" sz="3600" dirty="0"/>
              <a:t>канала </a:t>
            </a:r>
            <a:r>
              <a:rPr lang="ru-RU" sz="3600" dirty="0" smtClean="0"/>
              <a:t>в Омске - </a:t>
            </a:r>
            <a:r>
              <a:rPr lang="ru-RU" sz="3600" b="1" dirty="0" smtClean="0"/>
              <a:t>668 </a:t>
            </a:r>
            <a:r>
              <a:rPr lang="ru-RU" sz="3600" dirty="0" smtClean="0"/>
              <a:t>тыс. чел.</a:t>
            </a:r>
          </a:p>
          <a:p>
            <a:pPr algn="ctr"/>
            <a:r>
              <a:rPr lang="ru-RU" sz="3600" dirty="0"/>
              <a:t>Среди </a:t>
            </a:r>
            <a:r>
              <a:rPr lang="ru-RU" sz="3600" dirty="0" smtClean="0"/>
              <a:t>измеряемых локальных телеканалов Омска</a:t>
            </a:r>
          </a:p>
          <a:p>
            <a:pPr algn="ctr"/>
            <a:r>
              <a:rPr lang="ru-RU" sz="3600" dirty="0" smtClean="0"/>
              <a:t>«12 канал» на </a:t>
            </a:r>
            <a:r>
              <a:rPr lang="ru-RU" sz="3600" dirty="0"/>
              <a:t>первом месте по доле </a:t>
            </a:r>
            <a:r>
              <a:rPr lang="ru-RU" sz="3600" dirty="0" smtClean="0"/>
              <a:t>– </a:t>
            </a:r>
            <a:r>
              <a:rPr lang="ru-RU" sz="3600" b="1" dirty="0" smtClean="0"/>
              <a:t>1,8</a:t>
            </a:r>
            <a:r>
              <a:rPr lang="ru-RU" sz="3600" dirty="0" smtClean="0"/>
              <a:t>%</a:t>
            </a:r>
          </a:p>
          <a:p>
            <a:pPr algn="ctr"/>
            <a:r>
              <a:rPr lang="ru-RU" sz="3600" dirty="0"/>
              <a:t>и</a:t>
            </a:r>
            <a:r>
              <a:rPr lang="ru-RU" sz="3600" dirty="0" smtClean="0"/>
              <a:t> по среднему времени просмотра для зрителей – </a:t>
            </a:r>
            <a:r>
              <a:rPr lang="ru-RU" sz="3600" b="1" dirty="0" smtClean="0"/>
              <a:t>29 мин</a:t>
            </a:r>
            <a:r>
              <a:rPr lang="ru-RU" sz="3600" dirty="0" smtClean="0"/>
              <a:t>. </a:t>
            </a:r>
            <a:r>
              <a:rPr lang="ru-RU" sz="3600" dirty="0"/>
              <a:t>в</a:t>
            </a:r>
            <a:r>
              <a:rPr lang="ru-RU" sz="3600" dirty="0" smtClean="0"/>
              <a:t> сутки</a:t>
            </a:r>
            <a:endParaRPr lang="ru-RU" sz="3600" dirty="0"/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182880" y="13254335"/>
            <a:ext cx="15198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>
                <a:latin typeface="Rockwell" pitchFamily="18" charset="0"/>
                <a:cs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9pPr>
          </a:lstStyle>
          <a:p>
            <a:r>
              <a:rPr lang="ru-RU" dirty="0"/>
              <a:t>Источник: </a:t>
            </a:r>
            <a:r>
              <a:rPr lang="en-US" dirty="0" smtClean="0"/>
              <a:t>TNS TV Index</a:t>
            </a:r>
            <a:r>
              <a:rPr lang="ru-RU" dirty="0" smtClean="0"/>
              <a:t>, Города, все </a:t>
            </a:r>
            <a:r>
              <a:rPr lang="ru-RU" dirty="0"/>
              <a:t>18</a:t>
            </a:r>
            <a:r>
              <a:rPr lang="ru-RU" dirty="0" smtClean="0"/>
              <a:t>+, </a:t>
            </a:r>
            <a:r>
              <a:rPr lang="ru-RU" dirty="0"/>
              <a:t>окт</a:t>
            </a:r>
            <a:r>
              <a:rPr lang="ru-RU" dirty="0" smtClean="0"/>
              <a:t>. 2015 </a:t>
            </a:r>
            <a:endParaRPr lang="ru-RU" dirty="0"/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2106728"/>
              </p:ext>
            </p:extLst>
          </p:nvPr>
        </p:nvGraphicFramePr>
        <p:xfrm>
          <a:off x="576975" y="2159229"/>
          <a:ext cx="8632026" cy="10051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2142956"/>
              </p:ext>
            </p:extLst>
          </p:nvPr>
        </p:nvGraphicFramePr>
        <p:xfrm>
          <a:off x="10904849" y="5724525"/>
          <a:ext cx="9373009" cy="3321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0151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spect="1"/>
          </p:cNvSpPr>
          <p:nvPr/>
        </p:nvSpPr>
        <p:spPr>
          <a:xfrm>
            <a:off x="11963090" y="2007764"/>
            <a:ext cx="11322294" cy="10682196"/>
          </a:xfrm>
          <a:prstGeom prst="rect">
            <a:avLst/>
          </a:prstGeom>
          <a:blipFill dpi="0" rotWithShape="1">
            <a:blip r:embed="rId2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23" r="-3884" b="-2942"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3413" y="-74935"/>
            <a:ext cx="21034375" cy="2651125"/>
          </a:xfrm>
        </p:spPr>
        <p:txBody>
          <a:bodyPr/>
          <a:lstStyle/>
          <a:p>
            <a:r>
              <a:rPr lang="ru-RU" dirty="0" smtClean="0"/>
              <a:t>31 КАНАЛ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37960" y="2084531"/>
            <a:ext cx="11081508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ru-RU" sz="2800" dirty="0" smtClean="0"/>
              <a:t>«</a:t>
            </a:r>
            <a:r>
              <a:rPr lang="ru-RU" sz="2800" b="1" dirty="0" smtClean="0"/>
              <a:t>31 канал</a:t>
            </a:r>
            <a:r>
              <a:rPr lang="ru-RU" sz="2800" dirty="0" smtClean="0"/>
              <a:t>» </a:t>
            </a:r>
            <a:r>
              <a:rPr lang="ru-RU" sz="2400" dirty="0"/>
              <a:t>— </a:t>
            </a:r>
            <a:r>
              <a:rPr lang="ru-RU" sz="2400" dirty="0" smtClean="0"/>
              <a:t>один </a:t>
            </a:r>
            <a:r>
              <a:rPr lang="ru-RU" sz="2400" dirty="0"/>
              <a:t>из крупнейших каналов Челябинской области.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2400" b="1" i="1" dirty="0" smtClean="0"/>
              <a:t>Контент: </a:t>
            </a:r>
            <a:r>
              <a:rPr lang="ru-RU" sz="2400" dirty="0"/>
              <a:t>развлекательное ТВ - в выходные, информационное – в будни. В выходные сетка заполняется художественными фильмами и развлекательными шоу-программами.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sz="2400" b="1" dirty="0" smtClean="0"/>
              <a:t>Зона </a:t>
            </a:r>
            <a:r>
              <a:rPr lang="ru-RU" sz="2400" b="1" dirty="0"/>
              <a:t>вещания</a:t>
            </a:r>
            <a:r>
              <a:rPr lang="ru-RU" sz="2400" dirty="0"/>
              <a:t>: Челябинск и пригород в радиусе 60 </a:t>
            </a:r>
            <a:r>
              <a:rPr lang="ru-RU" sz="2400" dirty="0" smtClean="0"/>
              <a:t>км: г</a:t>
            </a:r>
            <a:r>
              <a:rPr lang="ru-RU" sz="2400" dirty="0"/>
              <a:t>. Копейск, села </a:t>
            </a:r>
            <a:r>
              <a:rPr lang="ru-RU" sz="2400" dirty="0" err="1"/>
              <a:t>Миасское</a:t>
            </a:r>
            <a:r>
              <a:rPr lang="ru-RU" sz="2400" dirty="0"/>
              <a:t> и  Долгое,  Сосновский, Красноармейский, </a:t>
            </a:r>
            <a:r>
              <a:rPr lang="ru-RU" sz="2400" dirty="0" err="1"/>
              <a:t>Кунашакский</a:t>
            </a:r>
            <a:r>
              <a:rPr lang="ru-RU" sz="2400" dirty="0"/>
              <a:t> и </a:t>
            </a:r>
            <a:r>
              <a:rPr lang="ru-RU" sz="2400" dirty="0" err="1"/>
              <a:t>Аргаяшский</a:t>
            </a:r>
            <a:r>
              <a:rPr lang="ru-RU" sz="2400" dirty="0"/>
              <a:t> </a:t>
            </a:r>
            <a:r>
              <a:rPr lang="ru-RU" sz="2400" dirty="0" smtClean="0"/>
              <a:t>районы. 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sz="2400" b="1" i="1" dirty="0" err="1"/>
              <a:t>Прайм</a:t>
            </a:r>
            <a:r>
              <a:rPr lang="ru-RU" sz="2400" dirty="0"/>
              <a:t>: будни </a:t>
            </a:r>
            <a:r>
              <a:rPr lang="ru-RU" sz="2400" dirty="0" smtClean="0"/>
              <a:t>– 17.00-23.00, </a:t>
            </a:r>
            <a:r>
              <a:rPr lang="ru-RU" sz="2400" dirty="0"/>
              <a:t>выходные </a:t>
            </a:r>
            <a:r>
              <a:rPr lang="ru-RU" sz="2400" dirty="0" smtClean="0"/>
              <a:t>– 10.00-12.00, 17.00-24.00.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sz="2400" dirty="0" smtClean="0"/>
              <a:t>Федеральные </a:t>
            </a:r>
            <a:r>
              <a:rPr lang="ru-RU" sz="2400" dirty="0"/>
              <a:t>и </a:t>
            </a:r>
            <a:r>
              <a:rPr lang="ru-RU" sz="2400" dirty="0" smtClean="0"/>
              <a:t>региональные награды: </a:t>
            </a:r>
            <a:r>
              <a:rPr lang="ru-RU" sz="2400" dirty="0"/>
              <a:t>ТЭФИ, "Время действовать", "Признание", "Бренд года", "Золотая акула", "Лучшая телекомпания Челябинской области - 2014" и </a:t>
            </a:r>
            <a:r>
              <a:rPr lang="ru-RU" sz="2400" dirty="0" smtClean="0"/>
              <a:t>другими.</a:t>
            </a:r>
            <a:endParaRPr lang="ru-RU" sz="2400" dirty="0"/>
          </a:p>
          <a:p>
            <a:pPr algn="just">
              <a:lnSpc>
                <a:spcPct val="150000"/>
              </a:lnSpc>
              <a:buNone/>
            </a:pPr>
            <a:r>
              <a:rPr lang="ru-RU" sz="2000" dirty="0"/>
              <a:t>Сайт</a:t>
            </a:r>
            <a:r>
              <a:rPr lang="ru-RU" sz="2000" dirty="0" smtClean="0"/>
              <a:t>: </a:t>
            </a:r>
            <a:r>
              <a:rPr lang="en-US" sz="2000" u="sng" dirty="0"/>
              <a:t>http://www.31tv.ru/</a:t>
            </a:r>
            <a:endParaRPr lang="ru-RU" sz="2000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12186201" y="2333071"/>
            <a:ext cx="1109918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400" b="1" dirty="0" smtClean="0"/>
              <a:t>Челябинск </a:t>
            </a:r>
          </a:p>
          <a:p>
            <a:pPr algn="just"/>
            <a:r>
              <a:rPr lang="ru-RU" sz="2000" dirty="0" smtClean="0"/>
              <a:t>Крупный </a:t>
            </a:r>
            <a:r>
              <a:rPr lang="ru-RU" sz="2000" dirty="0"/>
              <a:t>промышленный мегаполис, деловой, научный и культурный центр Южного Урала. По индустриальной мощи он находится в первой пятерке городов страны</a:t>
            </a:r>
            <a:r>
              <a:rPr lang="ru-RU" sz="2000" dirty="0" smtClean="0"/>
              <a:t>. Также входит </a:t>
            </a:r>
            <a:r>
              <a:rPr lang="ru-RU" sz="2000" dirty="0"/>
              <a:t>в тройку российских мегаполисов с наиболее развитой транспортной инфраструктурой. </a:t>
            </a:r>
          </a:p>
          <a:p>
            <a:pPr algn="just"/>
            <a:r>
              <a:rPr lang="ru-RU" sz="2000" dirty="0"/>
              <a:t>Основным производством </a:t>
            </a:r>
            <a:r>
              <a:rPr lang="ru-RU" sz="2000" dirty="0" smtClean="0"/>
              <a:t>является</a:t>
            </a:r>
            <a:r>
              <a:rPr lang="ru-RU" sz="2000" dirty="0"/>
              <a:t> металлургия и производство готовых металлических </a:t>
            </a:r>
            <a:r>
              <a:rPr lang="ru-RU" sz="2000" dirty="0" smtClean="0"/>
              <a:t>изделий; развита</a:t>
            </a:r>
            <a:r>
              <a:rPr lang="ru-RU" sz="2000" dirty="0"/>
              <a:t> пищевая промышленность, а также сфера услуг и торговля</a:t>
            </a:r>
            <a:r>
              <a:rPr lang="ru-RU" sz="2000" dirty="0" smtClean="0"/>
              <a:t>.</a:t>
            </a:r>
          </a:p>
          <a:p>
            <a:pPr algn="just"/>
            <a:endParaRPr lang="ru-RU" sz="2000" dirty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800" b="1" dirty="0" smtClean="0"/>
              <a:t>Население Челябинска</a:t>
            </a:r>
            <a:r>
              <a:rPr lang="ru-RU" sz="2800" dirty="0" smtClean="0"/>
              <a:t> — </a:t>
            </a:r>
            <a:r>
              <a:rPr lang="ru-RU" sz="2800" b="1" dirty="0" smtClean="0"/>
              <a:t>1,2 </a:t>
            </a:r>
            <a:r>
              <a:rPr lang="ru-RU" sz="2800" b="1" dirty="0"/>
              <a:t>млн. </a:t>
            </a:r>
            <a:r>
              <a:rPr lang="ru-RU" sz="2800" dirty="0" smtClean="0"/>
              <a:t>чел. (янв. 2015)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800" b="1" dirty="0" smtClean="0"/>
              <a:t>Население Челябинской области – 3,5 млн </a:t>
            </a:r>
            <a:r>
              <a:rPr lang="ru-RU" sz="2800" dirty="0"/>
              <a:t>чел. (янв. 2015</a:t>
            </a:r>
            <a:r>
              <a:rPr lang="ru-RU" sz="2800" dirty="0" smtClean="0"/>
              <a:t>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ru-RU" sz="2800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800" dirty="0" smtClean="0"/>
              <a:t>Среднедушевой </a:t>
            </a:r>
            <a:r>
              <a:rPr lang="ru-RU" sz="2800" b="1" dirty="0" smtClean="0"/>
              <a:t>доход</a:t>
            </a:r>
            <a:r>
              <a:rPr lang="ru-RU" sz="2800" dirty="0"/>
              <a:t> — </a:t>
            </a:r>
            <a:r>
              <a:rPr lang="ru-RU" sz="2800" b="1" dirty="0"/>
              <a:t>24 </a:t>
            </a:r>
            <a:r>
              <a:rPr lang="ru-RU" sz="2800" b="1" dirty="0" smtClean="0"/>
              <a:t>тыс</a:t>
            </a:r>
            <a:r>
              <a:rPr lang="ru-RU" sz="2800" b="1" dirty="0"/>
              <a:t>.</a:t>
            </a:r>
            <a:r>
              <a:rPr lang="ru-RU" sz="2800" b="1" dirty="0" smtClean="0"/>
              <a:t> </a:t>
            </a:r>
            <a:r>
              <a:rPr lang="ru-RU" sz="2800" dirty="0" smtClean="0"/>
              <a:t>рублей (янв.-сент</a:t>
            </a:r>
            <a:r>
              <a:rPr lang="ru-RU" sz="2800" dirty="0"/>
              <a:t>. </a:t>
            </a:r>
            <a:r>
              <a:rPr lang="ru-RU" sz="2800" dirty="0" smtClean="0"/>
              <a:t>2015, </a:t>
            </a:r>
            <a:r>
              <a:rPr lang="ru-RU" sz="2800" dirty="0" err="1" smtClean="0"/>
              <a:t>Челябинскстат</a:t>
            </a:r>
            <a:r>
              <a:rPr lang="ru-RU" sz="2800" dirty="0" smtClean="0"/>
              <a:t>).</a:t>
            </a:r>
            <a:endParaRPr lang="en-US" sz="2800" dirty="0" smtClean="0"/>
          </a:p>
          <a:p>
            <a:pPr algn="just">
              <a:spcBef>
                <a:spcPts val="600"/>
              </a:spcBef>
            </a:pPr>
            <a:r>
              <a:rPr lang="ru-RU" sz="2800" b="1" dirty="0"/>
              <a:t>Объем </a:t>
            </a:r>
            <a:r>
              <a:rPr lang="ru-RU" sz="2800" b="1" dirty="0" smtClean="0"/>
              <a:t>ТВ-рекламы – </a:t>
            </a:r>
            <a:r>
              <a:rPr lang="en-US" sz="2800" b="1" dirty="0" smtClean="0"/>
              <a:t>191 </a:t>
            </a:r>
            <a:r>
              <a:rPr lang="ru-RU" sz="2800" b="1" dirty="0" smtClean="0"/>
              <a:t>млн </a:t>
            </a:r>
            <a:r>
              <a:rPr lang="ru-RU" sz="2800" dirty="0"/>
              <a:t>руб</a:t>
            </a:r>
            <a:r>
              <a:rPr lang="ru-RU" sz="2800" b="1" dirty="0"/>
              <a:t>. </a:t>
            </a:r>
            <a:r>
              <a:rPr lang="ru-RU" sz="2800" dirty="0"/>
              <a:t>без НДС, </a:t>
            </a:r>
            <a:endParaRPr lang="ru-RU" sz="2800" dirty="0" smtClean="0"/>
          </a:p>
          <a:p>
            <a:pPr algn="just">
              <a:spcBef>
                <a:spcPts val="600"/>
              </a:spcBef>
            </a:pPr>
            <a:r>
              <a:rPr lang="ru-RU" sz="2800" dirty="0" smtClean="0"/>
              <a:t>(</a:t>
            </a:r>
            <a:r>
              <a:rPr lang="en-US" sz="2800" dirty="0"/>
              <a:t>I</a:t>
            </a:r>
            <a:r>
              <a:rPr lang="ru-RU" sz="2800" dirty="0"/>
              <a:t> </a:t>
            </a:r>
            <a:r>
              <a:rPr lang="ru-RU" sz="2800" dirty="0" smtClean="0"/>
              <a:t>пол. </a:t>
            </a:r>
            <a:r>
              <a:rPr lang="ru-RU" sz="2800" dirty="0"/>
              <a:t>2015, АКАР</a:t>
            </a:r>
            <a:r>
              <a:rPr lang="ru-RU" sz="2800" dirty="0" smtClean="0"/>
              <a:t>)</a:t>
            </a:r>
            <a:r>
              <a:rPr lang="ru-RU" sz="2800" b="1" dirty="0" smtClean="0"/>
              <a:t>.</a:t>
            </a:r>
            <a:r>
              <a:rPr lang="ru-RU" sz="2800" b="1" dirty="0"/>
              <a:t> 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2002601" y="9126259"/>
            <a:ext cx="8522070" cy="3491559"/>
            <a:chOff x="13102232" y="4302342"/>
            <a:chExt cx="8701394" cy="3863760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13102232" y="4302342"/>
              <a:ext cx="8701394" cy="2235834"/>
              <a:chOff x="1661157" y="8849660"/>
              <a:chExt cx="8701394" cy="2235834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1661157" y="8849660"/>
                <a:ext cx="84048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i="1" dirty="0">
                    <a:latin typeface="+mj-lt"/>
                  </a:rPr>
                  <a:t>Социально-демографический профиль </a:t>
                </a:r>
                <a:r>
                  <a:rPr lang="ru-RU" sz="2400" b="1" i="1" dirty="0" smtClean="0">
                    <a:latin typeface="+mj-lt"/>
                  </a:rPr>
                  <a:t>аудитории</a:t>
                </a:r>
                <a:endParaRPr lang="ru-RU" sz="2400" b="1" i="1" dirty="0">
                  <a:latin typeface="+mj-lt"/>
                </a:endParaRPr>
              </a:p>
            </p:txBody>
          </p:sp>
          <p:grpSp>
            <p:nvGrpSpPr>
              <p:cNvPr id="22" name="Группа 21"/>
              <p:cNvGrpSpPr/>
              <p:nvPr/>
            </p:nvGrpSpPr>
            <p:grpSpPr>
              <a:xfrm>
                <a:off x="1747866" y="9318779"/>
                <a:ext cx="2824432" cy="1740856"/>
                <a:chOff x="13936136" y="9148524"/>
                <a:chExt cx="2978308" cy="1740856"/>
              </a:xfrm>
            </p:grpSpPr>
            <p:sp>
              <p:nvSpPr>
                <p:cNvPr id="26" name="TextBox 25"/>
                <p:cNvSpPr txBox="1"/>
                <p:nvPr/>
              </p:nvSpPr>
              <p:spPr>
                <a:xfrm>
                  <a:off x="13936136" y="10353849"/>
                  <a:ext cx="2978308" cy="535531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2400" dirty="0"/>
                    <a:t> </a:t>
                  </a:r>
                  <a:r>
                    <a:rPr lang="ru-RU" sz="2400" dirty="0" smtClean="0"/>
                    <a:t> 35</a:t>
                  </a:r>
                  <a:r>
                    <a:rPr lang="en-US" sz="2400" dirty="0" smtClean="0"/>
                    <a:t> %</a:t>
                  </a:r>
                  <a:r>
                    <a:rPr lang="ru-RU" sz="2400" dirty="0"/>
                    <a:t> </a:t>
                  </a:r>
                  <a:r>
                    <a:rPr lang="ru-RU" sz="2400" dirty="0" smtClean="0"/>
                    <a:t> 65 </a:t>
                  </a:r>
                  <a:r>
                    <a:rPr lang="en-US" sz="2400" dirty="0" smtClean="0"/>
                    <a:t>%</a:t>
                  </a:r>
                  <a:endParaRPr lang="ru-RU" sz="2400" dirty="0" smtClean="0"/>
                </a:p>
              </p:txBody>
            </p:sp>
            <p:pic>
              <p:nvPicPr>
                <p:cNvPr id="27" name="Рисунок 26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712288" y="9148524"/>
                  <a:ext cx="1290506" cy="1169332"/>
                </a:xfrm>
                <a:prstGeom prst="rect">
                  <a:avLst/>
                </a:prstGeom>
              </p:spPr>
            </p:pic>
          </p:grpSp>
          <p:grpSp>
            <p:nvGrpSpPr>
              <p:cNvPr id="23" name="Группа 22"/>
              <p:cNvGrpSpPr/>
              <p:nvPr/>
            </p:nvGrpSpPr>
            <p:grpSpPr>
              <a:xfrm>
                <a:off x="5934406" y="9476941"/>
                <a:ext cx="4428145" cy="1608553"/>
                <a:chOff x="18216943" y="8415545"/>
                <a:chExt cx="4428145" cy="1608553"/>
              </a:xfrm>
            </p:grpSpPr>
            <p:sp>
              <p:nvSpPr>
                <p:cNvPr id="24" name="TextBox 23"/>
                <p:cNvSpPr txBox="1"/>
                <p:nvPr/>
              </p:nvSpPr>
              <p:spPr>
                <a:xfrm>
                  <a:off x="18216943" y="9431479"/>
                  <a:ext cx="4428145" cy="592619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ru-RU" sz="2400" dirty="0" smtClean="0"/>
                    <a:t>25-64 </a:t>
                  </a:r>
                  <a:r>
                    <a:rPr lang="ru-RU" sz="2400" dirty="0"/>
                    <a:t>	– </a:t>
                  </a:r>
                  <a:r>
                    <a:rPr lang="ru-RU" sz="2400" dirty="0" smtClean="0"/>
                    <a:t>	69 </a:t>
                  </a:r>
                  <a:r>
                    <a:rPr lang="en-US" sz="2400" dirty="0" smtClean="0"/>
                    <a:t>%</a:t>
                  </a:r>
                  <a:endParaRPr lang="ru-RU" sz="2400" dirty="0"/>
                </a:p>
              </p:txBody>
            </p:sp>
            <p:pic>
              <p:nvPicPr>
                <p:cNvPr id="25" name="Рисунок 24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760124" y="8415545"/>
                  <a:ext cx="988395" cy="82543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5" name="Группа 14"/>
            <p:cNvGrpSpPr/>
            <p:nvPr/>
          </p:nvGrpSpPr>
          <p:grpSpPr>
            <a:xfrm>
              <a:off x="13188941" y="6717434"/>
              <a:ext cx="2824432" cy="1448668"/>
              <a:chOff x="13188941" y="7183964"/>
              <a:chExt cx="2824432" cy="1448668"/>
            </a:xfrm>
          </p:grpSpPr>
          <p:pic>
            <p:nvPicPr>
              <p:cNvPr id="19" name="Рисунок 18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542" b="21584"/>
              <a:stretch/>
            </p:blipFill>
            <p:spPr>
              <a:xfrm>
                <a:off x="13924993" y="7183964"/>
                <a:ext cx="1352326" cy="826021"/>
              </a:xfrm>
              <a:prstGeom prst="rect">
                <a:avLst/>
              </a:prstGeom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13188941" y="8097101"/>
                <a:ext cx="2824432" cy="5355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ru-RU" sz="2400" dirty="0"/>
                  <a:t> 7</a:t>
                </a:r>
                <a:r>
                  <a:rPr lang="ru-RU" sz="2400" dirty="0" smtClean="0"/>
                  <a:t>9 </a:t>
                </a:r>
                <a:r>
                  <a:rPr lang="en-US" sz="2400" dirty="0" smtClean="0"/>
                  <a:t>%</a:t>
                </a:r>
                <a:r>
                  <a:rPr lang="ru-RU" sz="2400" dirty="0"/>
                  <a:t> – ВС</a:t>
                </a:r>
                <a:endParaRPr lang="ru-RU" sz="2400" dirty="0" smtClean="0"/>
              </a:p>
            </p:txBody>
          </p:sp>
        </p:grpSp>
        <p:grpSp>
          <p:nvGrpSpPr>
            <p:cNvPr id="16" name="Группа 15"/>
            <p:cNvGrpSpPr/>
            <p:nvPr/>
          </p:nvGrpSpPr>
          <p:grpSpPr>
            <a:xfrm>
              <a:off x="17375479" y="6564356"/>
              <a:ext cx="4428145" cy="1595902"/>
              <a:chOff x="17424488" y="6640791"/>
              <a:chExt cx="4428145" cy="1595902"/>
            </a:xfrm>
          </p:grpSpPr>
          <p:pic>
            <p:nvPicPr>
              <p:cNvPr id="17" name="Рисунок 1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06978" y="6640791"/>
                <a:ext cx="1463167" cy="1165961"/>
              </a:xfrm>
              <a:prstGeom prst="rect">
                <a:avLst/>
              </a:prstGeom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17424488" y="7701162"/>
                <a:ext cx="4428145" cy="5355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ru-RU" sz="2400" dirty="0"/>
                  <a:t> </a:t>
                </a:r>
                <a:r>
                  <a:rPr lang="ru-RU" sz="2400" dirty="0" smtClean="0"/>
                  <a:t>92 </a:t>
                </a:r>
                <a:r>
                  <a:rPr lang="en-US" sz="2400" dirty="0" smtClean="0"/>
                  <a:t>%</a:t>
                </a:r>
                <a:r>
                  <a:rPr lang="ru-RU" sz="2400" dirty="0"/>
                  <a:t> </a:t>
                </a:r>
                <a:r>
                  <a:rPr lang="ru-RU" sz="2400" dirty="0" smtClean="0"/>
                  <a:t>– </a:t>
                </a:r>
                <a:r>
                  <a:rPr lang="ru-RU" sz="2400" dirty="0"/>
                  <a:t>среднее и высшее </a:t>
                </a:r>
                <a:r>
                  <a:rPr lang="ru-RU" sz="2400" dirty="0" smtClean="0"/>
                  <a:t> </a:t>
                </a:r>
              </a:p>
            </p:txBody>
          </p:sp>
        </p:grpSp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44618" y="366084"/>
            <a:ext cx="1847850" cy="223837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111701" y="12631323"/>
            <a:ext cx="14148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atin typeface="+mj-lt"/>
              </a:rPr>
              <a:t>Потенциальный охват аудитории – порядка 1,4 млн чел.</a:t>
            </a:r>
            <a:endParaRPr lang="ru-RU" sz="3600" b="1" i="1" dirty="0">
              <a:latin typeface="+mj-lt"/>
            </a:endParaRPr>
          </a:p>
        </p:txBody>
      </p:sp>
      <p:sp>
        <p:nvSpPr>
          <p:cNvPr id="30" name="Текст 2"/>
          <p:cNvSpPr txBox="1">
            <a:spLocks/>
          </p:cNvSpPr>
          <p:nvPr/>
        </p:nvSpPr>
        <p:spPr>
          <a:xfrm>
            <a:off x="-50407" y="13076746"/>
            <a:ext cx="57973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>
                <a:latin typeface="Rockwell" pitchFamily="18" charset="0"/>
                <a:cs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9pPr>
          </a:lstStyle>
          <a:p>
            <a:pPr algn="r"/>
            <a:r>
              <a:rPr lang="ru-RU" dirty="0"/>
              <a:t>Источник: </a:t>
            </a:r>
            <a:r>
              <a:rPr lang="ru-RU" dirty="0" smtClean="0"/>
              <a:t>Росстат, </a:t>
            </a:r>
            <a:r>
              <a:rPr lang="ru-RU" dirty="0"/>
              <a:t>данные канала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21977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-316932"/>
            <a:ext cx="21360384" cy="2651125"/>
          </a:xfrm>
        </p:spPr>
        <p:txBody>
          <a:bodyPr/>
          <a:lstStyle/>
          <a:p>
            <a:r>
              <a:rPr lang="ru-RU" dirty="0" smtClean="0"/>
              <a:t>«31 КАНАЛ» ВХОДИТ В ТОП-3 ПО </a:t>
            </a:r>
            <a:r>
              <a:rPr lang="ru-RU" dirty="0"/>
              <a:t>ДОЛЕ </a:t>
            </a:r>
            <a:br>
              <a:rPr lang="ru-RU" dirty="0"/>
            </a:br>
            <a:r>
              <a:rPr lang="ru-RU" dirty="0"/>
              <a:t>СРЕДИ ЛОКАЛЬНЫХ </a:t>
            </a:r>
            <a:r>
              <a:rPr lang="ru-RU" dirty="0" smtClean="0"/>
              <a:t>КАНАЛОВ ЧЕЛЯБИНСКА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1176" y="7864963"/>
            <a:ext cx="8979408" cy="442284"/>
          </a:xfrm>
          <a:prstGeom prst="roundRect">
            <a:avLst/>
          </a:prstGeom>
          <a:noFill/>
          <a:ln w="57150">
            <a:gradFill flip="none" rotWithShape="1">
              <a:gsLst>
                <a:gs pos="0">
                  <a:srgbClr val="FF0000"/>
                </a:gs>
                <a:gs pos="29000">
                  <a:srgbClr val="FFFF00"/>
                </a:gs>
                <a:gs pos="14000">
                  <a:schemeClr val="accent6"/>
                </a:gs>
                <a:gs pos="45000">
                  <a:srgbClr val="92D050"/>
                </a:gs>
                <a:gs pos="94000">
                  <a:srgbClr val="7030A0"/>
                </a:gs>
                <a:gs pos="78000">
                  <a:srgbClr val="002060"/>
                </a:gs>
                <a:gs pos="61000">
                  <a:srgbClr val="00B0F0"/>
                </a:gs>
              </a:gsLst>
              <a:path path="shape">
                <a:fillToRect l="50000" t="50000" r="50000" b="50000"/>
              </a:path>
              <a:tileRect/>
            </a:gra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/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1481332"/>
              </p:ext>
            </p:extLst>
          </p:nvPr>
        </p:nvGraphicFramePr>
        <p:xfrm>
          <a:off x="11015652" y="2147077"/>
          <a:ext cx="10308156" cy="4395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0243206" y="10940958"/>
            <a:ext cx="13503397" cy="190821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3600" dirty="0" smtClean="0"/>
              <a:t>Среднемесячный охват </a:t>
            </a:r>
            <a:r>
              <a:rPr lang="ru-RU" sz="3600" dirty="0"/>
              <a:t>канала </a:t>
            </a:r>
            <a:r>
              <a:rPr lang="ru-RU" sz="3600" dirty="0" smtClean="0"/>
              <a:t>в Челябинске - </a:t>
            </a:r>
            <a:r>
              <a:rPr lang="ru-RU" sz="3600" b="1" dirty="0" smtClean="0"/>
              <a:t>738 </a:t>
            </a:r>
            <a:r>
              <a:rPr lang="ru-RU" sz="3600" dirty="0" smtClean="0"/>
              <a:t>тыс. чел.</a:t>
            </a:r>
          </a:p>
          <a:p>
            <a:pPr algn="ctr"/>
            <a:r>
              <a:rPr lang="ru-RU" sz="3600" dirty="0"/>
              <a:t>Среди </a:t>
            </a:r>
            <a:r>
              <a:rPr lang="ru-RU" sz="3600" dirty="0" smtClean="0"/>
              <a:t>измеряемых локальных телеканалов Челябинска </a:t>
            </a:r>
          </a:p>
          <a:p>
            <a:pPr algn="ctr"/>
            <a:r>
              <a:rPr lang="ru-RU" sz="3600" dirty="0" smtClean="0"/>
              <a:t>«12 канал» на втором месте </a:t>
            </a:r>
            <a:r>
              <a:rPr lang="ru-RU" sz="3600" dirty="0"/>
              <a:t>по доле </a:t>
            </a:r>
            <a:r>
              <a:rPr lang="ru-RU" sz="3600" dirty="0" smtClean="0"/>
              <a:t>– </a:t>
            </a:r>
            <a:r>
              <a:rPr lang="ru-RU" sz="3600" b="1" dirty="0" smtClean="0"/>
              <a:t>0,9</a:t>
            </a:r>
            <a:r>
              <a:rPr lang="ru-RU" sz="3600" dirty="0" smtClean="0"/>
              <a:t>%</a:t>
            </a:r>
            <a:endParaRPr lang="ru-RU" sz="3600" dirty="0"/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182880" y="13254335"/>
            <a:ext cx="15198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>
                <a:latin typeface="Rockwell" pitchFamily="18" charset="0"/>
                <a:cs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9pPr>
          </a:lstStyle>
          <a:p>
            <a:r>
              <a:rPr lang="ru-RU" dirty="0"/>
              <a:t>Источник: </a:t>
            </a:r>
            <a:r>
              <a:rPr lang="en-US" dirty="0" smtClean="0"/>
              <a:t>TNS TV Index</a:t>
            </a:r>
            <a:r>
              <a:rPr lang="ru-RU" dirty="0" smtClean="0"/>
              <a:t>, </a:t>
            </a:r>
            <a:r>
              <a:rPr lang="ru-RU" dirty="0"/>
              <a:t>все 18+ окт</a:t>
            </a:r>
            <a:r>
              <a:rPr lang="ru-RU" dirty="0" smtClean="0"/>
              <a:t>. 2015 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8753" y="366084"/>
            <a:ext cx="1847850" cy="2238375"/>
          </a:xfrm>
          <a:prstGeom prst="rect">
            <a:avLst/>
          </a:prstGeom>
        </p:spPr>
      </p:pic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5022029"/>
              </p:ext>
            </p:extLst>
          </p:nvPr>
        </p:nvGraphicFramePr>
        <p:xfrm>
          <a:off x="541176" y="2145599"/>
          <a:ext cx="9127085" cy="10298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6652862"/>
              </p:ext>
            </p:extLst>
          </p:nvPr>
        </p:nvGraphicFramePr>
        <p:xfrm>
          <a:off x="11303125" y="6596782"/>
          <a:ext cx="10308156" cy="4056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2647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622664" y="2022840"/>
            <a:ext cx="12244459" cy="10852306"/>
          </a:xfrm>
          <a:prstGeom prst="rect">
            <a:avLst/>
          </a:prstGeom>
          <a:blipFill dpi="0" rotWithShape="1">
            <a:blip r:embed="rId2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350"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6819" y="-46666"/>
            <a:ext cx="21034375" cy="2651125"/>
          </a:xfrm>
        </p:spPr>
        <p:txBody>
          <a:bodyPr/>
          <a:lstStyle/>
          <a:p>
            <a:r>
              <a:rPr lang="ru-RU" dirty="0" smtClean="0"/>
              <a:t>ЦЕНТР КРАСНОЯРСК</a:t>
            </a:r>
            <a:endParaRPr lang="ru-RU" dirty="0"/>
          </a:p>
        </p:txBody>
      </p:sp>
      <p:pic>
        <p:nvPicPr>
          <p:cNvPr id="5" name="Picture 2" descr="T:\Users\e.glazkova\AppData\Local\Microsoft\Windows\Temporary Internet Files\Content.Outlook\5CCVRFS5\TCK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4079" y="376665"/>
            <a:ext cx="4969656" cy="126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4582" y="1965549"/>
            <a:ext cx="10546589" cy="7925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dirty="0" smtClean="0"/>
              <a:t>«</a:t>
            </a:r>
            <a:r>
              <a:rPr lang="ru-RU" sz="2800" b="1" dirty="0" smtClean="0"/>
              <a:t>Центр Красноярск </a:t>
            </a:r>
            <a:r>
              <a:rPr lang="en-US" sz="2800" b="1" dirty="0" smtClean="0"/>
              <a:t>HD</a:t>
            </a:r>
            <a:r>
              <a:rPr lang="ru-RU" sz="2800" dirty="0" smtClean="0"/>
              <a:t>» </a:t>
            </a:r>
            <a:r>
              <a:rPr lang="ru-RU" sz="2400" dirty="0" smtClean="0"/>
              <a:t>— </a:t>
            </a:r>
            <a:r>
              <a:rPr lang="ru-RU" sz="2400" dirty="0"/>
              <a:t>первый </a:t>
            </a:r>
            <a:r>
              <a:rPr lang="ru-RU" sz="2400" dirty="0" smtClean="0"/>
              <a:t>круглосуточный </a:t>
            </a:r>
            <a:r>
              <a:rPr lang="ru-RU" sz="2400" dirty="0"/>
              <a:t>городской </a:t>
            </a:r>
            <a:r>
              <a:rPr lang="ru-RU" sz="2400" dirty="0" smtClean="0"/>
              <a:t>телеканал с </a:t>
            </a:r>
            <a:r>
              <a:rPr lang="ru-RU" sz="2400" dirty="0" smtClean="0"/>
              <a:t>вещанием </a:t>
            </a:r>
            <a:r>
              <a:rPr lang="ru-RU" sz="2400" dirty="0" smtClean="0"/>
              <a:t>в HD качестве.</a:t>
            </a:r>
            <a:r>
              <a:rPr lang="ru-RU" sz="2400" dirty="0"/>
              <a:t> </a:t>
            </a:r>
            <a:endParaRPr lang="ru-RU" sz="2400" dirty="0" smtClean="0"/>
          </a:p>
          <a:p>
            <a:pPr algn="just">
              <a:lnSpc>
                <a:spcPct val="150000"/>
              </a:lnSpc>
            </a:pPr>
            <a:r>
              <a:rPr lang="ru-RU" sz="2400" b="1" i="1" dirty="0"/>
              <a:t>Контент:</a:t>
            </a:r>
            <a:r>
              <a:rPr lang="en-US" sz="2400" b="1" i="1" dirty="0"/>
              <a:t> </a:t>
            </a:r>
            <a:r>
              <a:rPr lang="ru-RU" sz="2400" dirty="0"/>
              <a:t>программы социального звучания с акцентом на волнующие всех проблемы, взвешенную информацию, острую публицистику, качественную аналитику, разнообразное документальное и детское вещание,  классику отечественного и зарубежного </a:t>
            </a:r>
            <a:r>
              <a:rPr lang="ru-RU" sz="2400" dirty="0" smtClean="0"/>
              <a:t>кино.</a:t>
            </a:r>
          </a:p>
          <a:p>
            <a:pPr algn="just">
              <a:lnSpc>
                <a:spcPct val="150000"/>
              </a:lnSpc>
            </a:pPr>
            <a:r>
              <a:rPr lang="ru-RU" sz="2400" b="1" i="1" dirty="0" smtClean="0"/>
              <a:t>Зона вещания</a:t>
            </a:r>
            <a:r>
              <a:rPr lang="ru-RU" sz="2400" b="1" dirty="0" smtClean="0"/>
              <a:t>: </a:t>
            </a:r>
            <a:r>
              <a:rPr lang="ru-RU" sz="2400" dirty="0"/>
              <a:t>Красноярск, </a:t>
            </a:r>
            <a:r>
              <a:rPr lang="ru-RU" sz="2400" dirty="0" err="1"/>
              <a:t>Емельяновский</a:t>
            </a:r>
            <a:r>
              <a:rPr lang="ru-RU" sz="2400" dirty="0"/>
              <a:t> район, Березовский район, п. Солнечный, г. Железногорск, г. Сосновоборск. Через кабельные сети красноярских провайдеров  </a:t>
            </a:r>
            <a:r>
              <a:rPr lang="ru-RU" sz="2400" dirty="0" smtClean="0"/>
              <a:t>смотреть канал </a:t>
            </a:r>
            <a:r>
              <a:rPr lang="ru-RU" sz="2400" dirty="0"/>
              <a:t>можно </a:t>
            </a:r>
            <a:r>
              <a:rPr lang="ru-RU" sz="2400" dirty="0" smtClean="0"/>
              <a:t>почти во </a:t>
            </a:r>
            <a:r>
              <a:rPr lang="ru-RU" sz="2400" dirty="0"/>
              <a:t>всех крупных населенных пунктах центральных и южных районов Красноярского края, в Ачинске и </a:t>
            </a:r>
            <a:r>
              <a:rPr lang="ru-RU" sz="2400" dirty="0" err="1"/>
              <a:t>Лесосибирске</a:t>
            </a:r>
            <a:r>
              <a:rPr lang="ru-RU" sz="2400" dirty="0"/>
              <a:t>, Канске и </a:t>
            </a:r>
            <a:r>
              <a:rPr lang="ru-RU" sz="2400" dirty="0" smtClean="0"/>
              <a:t>др. </a:t>
            </a:r>
            <a:r>
              <a:rPr lang="ru-RU" sz="2400" dirty="0"/>
              <a:t>городах. </a:t>
            </a:r>
            <a:endParaRPr lang="ru-RU" sz="2400" dirty="0" smtClean="0"/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ru-RU" sz="2400" dirty="0" smtClean="0"/>
              <a:t>В </a:t>
            </a:r>
            <a:r>
              <a:rPr lang="ru-RU" sz="2400" dirty="0"/>
              <a:t>аналоговом режиме </a:t>
            </a:r>
            <a:r>
              <a:rPr lang="ru-RU" sz="2400" i="1" dirty="0" smtClean="0"/>
              <a:t>дублируется</a:t>
            </a:r>
            <a:r>
              <a:rPr lang="ru-RU" sz="2400" dirty="0" smtClean="0"/>
              <a:t> </a:t>
            </a:r>
            <a:r>
              <a:rPr lang="ru-RU" sz="2400" dirty="0"/>
              <a:t>4 </a:t>
            </a:r>
            <a:r>
              <a:rPr lang="ru-RU" sz="2400" dirty="0" smtClean="0"/>
              <a:t>часа в</a:t>
            </a:r>
            <a:r>
              <a:rPr lang="ru-RU" sz="2400" dirty="0"/>
              <a:t>  </a:t>
            </a:r>
            <a:r>
              <a:rPr lang="ru-RU" sz="2400" dirty="0" err="1"/>
              <a:t>прайм</a:t>
            </a:r>
            <a:r>
              <a:rPr lang="ru-RU" sz="2400" dirty="0"/>
              <a:t>-тайм (с 17 по 21:00) на частоте 49 </a:t>
            </a:r>
            <a:r>
              <a:rPr lang="ru-RU" sz="2400" dirty="0" smtClean="0"/>
              <a:t>телеканала</a:t>
            </a:r>
            <a:r>
              <a:rPr lang="ru-RU" sz="2400" dirty="0"/>
              <a:t>, что позволяет расширить </a:t>
            </a:r>
            <a:r>
              <a:rPr lang="ru-RU" sz="2400" dirty="0" smtClean="0"/>
              <a:t>аудиторию.</a:t>
            </a:r>
            <a:r>
              <a:rPr lang="ru-RU" sz="2400" dirty="0"/>
              <a:t> </a:t>
            </a:r>
            <a:endParaRPr lang="ru-RU" sz="2400" dirty="0" smtClean="0"/>
          </a:p>
          <a:p>
            <a:pPr algn="just">
              <a:lnSpc>
                <a:spcPct val="150000"/>
              </a:lnSpc>
            </a:pPr>
            <a:r>
              <a:rPr lang="ru-RU" sz="2000" dirty="0"/>
              <a:t>Сайт</a:t>
            </a:r>
            <a:r>
              <a:rPr lang="ru-RU" sz="2000" dirty="0" smtClean="0"/>
              <a:t>: </a:t>
            </a:r>
            <a:r>
              <a:rPr lang="en-US" sz="2000" u="sng" dirty="0"/>
              <a:t>http://www.tck.tv</a:t>
            </a:r>
            <a:r>
              <a:rPr lang="en-US" sz="2000" dirty="0"/>
              <a:t>/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1873924" y="2238917"/>
            <a:ext cx="10838648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ru-RU" sz="2400" b="1" dirty="0" smtClean="0"/>
              <a:t>Красноярск</a:t>
            </a:r>
            <a:endParaRPr lang="ru-RU" sz="2400" dirty="0"/>
          </a:p>
          <a:p>
            <a:pPr algn="just"/>
            <a:r>
              <a:rPr lang="ru-RU" sz="2000" dirty="0" smtClean="0"/>
              <a:t>Крупнейший </a:t>
            </a:r>
            <a:r>
              <a:rPr lang="ru-RU" sz="2000" dirty="0"/>
              <a:t>промышленный и культурный центр Восточной Сибири, столица </a:t>
            </a:r>
            <a:r>
              <a:rPr lang="ru-RU" sz="2000" dirty="0" smtClean="0"/>
              <a:t>второго </a:t>
            </a:r>
            <a:r>
              <a:rPr lang="ru-RU" sz="2000" dirty="0"/>
              <a:t>по площади субъекта </a:t>
            </a:r>
            <a:r>
              <a:rPr lang="ru-RU" sz="2000" dirty="0" smtClean="0"/>
              <a:t>РФ.</a:t>
            </a:r>
          </a:p>
          <a:p>
            <a:pPr algn="just">
              <a:spcAft>
                <a:spcPts val="600"/>
              </a:spcAft>
            </a:pPr>
            <a:r>
              <a:rPr lang="ru-RU" sz="2000" dirty="0" smtClean="0"/>
              <a:t>Наряду </a:t>
            </a:r>
            <a:r>
              <a:rPr lang="ru-RU" sz="2000" dirty="0"/>
              <a:t>с традиционными для </a:t>
            </a:r>
            <a:r>
              <a:rPr lang="ru-RU" sz="2000" dirty="0" smtClean="0"/>
              <a:t>края: </a:t>
            </a:r>
            <a:r>
              <a:rPr lang="ru-RU" sz="2000" dirty="0"/>
              <a:t>металлургией, энергетикой, машиностроением </a:t>
            </a:r>
            <a:r>
              <a:rPr lang="ru-RU" sz="2000" dirty="0" smtClean="0"/>
              <a:t>– активно </a:t>
            </a:r>
            <a:r>
              <a:rPr lang="ru-RU" sz="2000" dirty="0"/>
              <a:t>развивается строительная индустрия, индустрия сервиса, образование и здравоохранение, производство идей и </a:t>
            </a:r>
            <a:r>
              <a:rPr lang="ru-RU" sz="2000" dirty="0" smtClean="0"/>
              <a:t>технологий.</a:t>
            </a:r>
          </a:p>
          <a:p>
            <a:pPr algn="just">
              <a:spcAft>
                <a:spcPts val="600"/>
              </a:spcAft>
            </a:pPr>
            <a:endParaRPr lang="ru-RU" sz="2000" dirty="0" smtClean="0"/>
          </a:p>
          <a:p>
            <a:pPr algn="just"/>
            <a:r>
              <a:rPr lang="ru-RU" sz="2800" b="1" dirty="0" smtClean="0"/>
              <a:t>Население Красноярска </a:t>
            </a:r>
            <a:r>
              <a:rPr lang="ru-RU" sz="2800" dirty="0" smtClean="0"/>
              <a:t>– </a:t>
            </a:r>
            <a:r>
              <a:rPr lang="ru-RU" sz="2800" b="1" dirty="0" smtClean="0"/>
              <a:t>1,05 млн</a:t>
            </a:r>
            <a:r>
              <a:rPr lang="ru-RU" sz="2800" dirty="0" smtClean="0"/>
              <a:t> чел. </a:t>
            </a:r>
            <a:r>
              <a:rPr lang="ru-RU" sz="2800" dirty="0"/>
              <a:t>(</a:t>
            </a:r>
            <a:r>
              <a:rPr lang="ru-RU" sz="2800" dirty="0" smtClean="0"/>
              <a:t>янв. </a:t>
            </a:r>
            <a:r>
              <a:rPr lang="ru-RU" sz="2800" dirty="0"/>
              <a:t>2015</a:t>
            </a:r>
            <a:r>
              <a:rPr lang="ru-RU" sz="2800" dirty="0" smtClean="0"/>
              <a:t>)</a:t>
            </a:r>
          </a:p>
          <a:p>
            <a:pPr algn="just"/>
            <a:r>
              <a:rPr lang="ru-RU" sz="2800" b="1" dirty="0" smtClean="0"/>
              <a:t>Население Красноярского края – 2,9 млн</a:t>
            </a:r>
            <a:r>
              <a:rPr lang="ru-RU" sz="2800" dirty="0" smtClean="0"/>
              <a:t> чел</a:t>
            </a:r>
            <a:r>
              <a:rPr lang="ru-RU" sz="2800" dirty="0"/>
              <a:t>. (янв. 2015</a:t>
            </a:r>
            <a:r>
              <a:rPr lang="ru-RU" sz="2800" dirty="0" smtClean="0"/>
              <a:t>)</a:t>
            </a:r>
          </a:p>
          <a:p>
            <a:pPr algn="just"/>
            <a:endParaRPr lang="ru-RU" sz="2800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800" dirty="0" smtClean="0"/>
              <a:t>Среднемесячная </a:t>
            </a:r>
            <a:r>
              <a:rPr lang="ru-RU" sz="2800" b="1" dirty="0" smtClean="0"/>
              <a:t>зарплата</a:t>
            </a:r>
            <a:r>
              <a:rPr lang="ru-RU" sz="2800" dirty="0" smtClean="0"/>
              <a:t> по краю – </a:t>
            </a:r>
            <a:r>
              <a:rPr lang="ru-RU" sz="2800" b="1" dirty="0" smtClean="0"/>
              <a:t>33 тыс. </a:t>
            </a:r>
            <a:r>
              <a:rPr lang="ru-RU" sz="2800" dirty="0" smtClean="0"/>
              <a:t>рублей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800" dirty="0" smtClean="0"/>
              <a:t>(сент. 2015, </a:t>
            </a:r>
            <a:r>
              <a:rPr lang="ru-RU" sz="2800" dirty="0" err="1" smtClean="0"/>
              <a:t>Красноярскстат</a:t>
            </a:r>
            <a:r>
              <a:rPr lang="ru-RU" sz="2800" dirty="0" smtClean="0"/>
              <a:t>)</a:t>
            </a:r>
            <a:r>
              <a:rPr lang="en-US" sz="2800" dirty="0" smtClean="0"/>
              <a:t>.</a:t>
            </a:r>
            <a:endParaRPr lang="ru-RU" sz="2800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2800" dirty="0" smtClean="0"/>
          </a:p>
          <a:p>
            <a:pPr algn="just"/>
            <a:r>
              <a:rPr lang="ru-RU" sz="2800" b="1" dirty="0"/>
              <a:t>Объем </a:t>
            </a:r>
            <a:r>
              <a:rPr lang="ru-RU" sz="2800" b="1" dirty="0" smtClean="0"/>
              <a:t>ТВ-рекламы – </a:t>
            </a:r>
            <a:r>
              <a:rPr lang="en-US" sz="2800" b="1" dirty="0" smtClean="0"/>
              <a:t>176 </a:t>
            </a:r>
            <a:r>
              <a:rPr lang="ru-RU" sz="2800" b="1" dirty="0" smtClean="0"/>
              <a:t>млн </a:t>
            </a:r>
            <a:r>
              <a:rPr lang="ru-RU" sz="2800" b="1" dirty="0"/>
              <a:t>руб. </a:t>
            </a:r>
            <a:r>
              <a:rPr lang="ru-RU" sz="2800" dirty="0"/>
              <a:t>без НДС,</a:t>
            </a:r>
            <a:r>
              <a:rPr lang="ru-RU" sz="2800" b="1" dirty="0"/>
              <a:t> </a:t>
            </a:r>
            <a:r>
              <a:rPr lang="ru-RU" sz="2800" dirty="0"/>
              <a:t>(</a:t>
            </a:r>
            <a:r>
              <a:rPr lang="en-US" sz="2800" dirty="0"/>
              <a:t>I</a:t>
            </a:r>
            <a:r>
              <a:rPr lang="ru-RU" sz="2800" dirty="0"/>
              <a:t> </a:t>
            </a:r>
            <a:r>
              <a:rPr lang="ru-RU" sz="2800" dirty="0" smtClean="0"/>
              <a:t>пол. </a:t>
            </a:r>
            <a:r>
              <a:rPr lang="ru-RU" sz="2800" dirty="0"/>
              <a:t>2015, АКАР</a:t>
            </a:r>
            <a:r>
              <a:rPr lang="ru-RU" sz="2800" dirty="0" smtClean="0"/>
              <a:t>)</a:t>
            </a:r>
            <a:r>
              <a:rPr lang="ru-RU" sz="2800" b="1" dirty="0" smtClean="0"/>
              <a:t>.</a:t>
            </a:r>
            <a:r>
              <a:rPr lang="ru-RU" sz="2800" b="1" dirty="0"/>
              <a:t> </a:t>
            </a:r>
            <a:endParaRPr lang="ru-RU" sz="2800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968634" y="9890795"/>
            <a:ext cx="8353947" cy="2664142"/>
            <a:chOff x="1354685" y="7953072"/>
            <a:chExt cx="8353947" cy="2664142"/>
          </a:xfrm>
        </p:grpSpPr>
        <p:sp>
          <p:nvSpPr>
            <p:cNvPr id="22" name="TextBox 21"/>
            <p:cNvSpPr txBox="1"/>
            <p:nvPr/>
          </p:nvSpPr>
          <p:spPr>
            <a:xfrm>
              <a:off x="1354685" y="7953072"/>
              <a:ext cx="83093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1" dirty="0">
                  <a:latin typeface="+mj-lt"/>
                </a:rPr>
                <a:t>Социально-демографический профиль </a:t>
              </a:r>
              <a:r>
                <a:rPr lang="ru-RU" sz="2400" b="1" i="1" dirty="0" smtClean="0">
                  <a:latin typeface="+mj-lt"/>
                </a:rPr>
                <a:t>аудитории</a:t>
              </a:r>
              <a:endParaRPr lang="ru-RU" sz="2400" b="1" i="1" dirty="0">
                <a:latin typeface="+mj-lt"/>
              </a:endParaRPr>
            </a:p>
          </p:txBody>
        </p:sp>
        <p:grpSp>
          <p:nvGrpSpPr>
            <p:cNvPr id="23" name="Группа 22"/>
            <p:cNvGrpSpPr/>
            <p:nvPr/>
          </p:nvGrpSpPr>
          <p:grpSpPr>
            <a:xfrm>
              <a:off x="1916407" y="8361304"/>
              <a:ext cx="2824432" cy="1735616"/>
              <a:chOff x="14113860" y="8191049"/>
              <a:chExt cx="2978308" cy="1735616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4113860" y="9391134"/>
                <a:ext cx="2978308" cy="5355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ru-RU" sz="2400" dirty="0"/>
                  <a:t> </a:t>
                </a:r>
                <a:r>
                  <a:rPr lang="ru-RU" sz="2400" dirty="0" smtClean="0"/>
                  <a:t> 46</a:t>
                </a:r>
                <a:r>
                  <a:rPr lang="en-US" sz="2400" dirty="0" smtClean="0"/>
                  <a:t> %</a:t>
                </a:r>
                <a:r>
                  <a:rPr lang="ru-RU" sz="2400" dirty="0"/>
                  <a:t> </a:t>
                </a:r>
                <a:r>
                  <a:rPr lang="ru-RU" sz="2400" dirty="0" smtClean="0"/>
                  <a:t> 54 </a:t>
                </a:r>
                <a:r>
                  <a:rPr lang="en-US" sz="2400" dirty="0" smtClean="0"/>
                  <a:t>%</a:t>
                </a:r>
                <a:endParaRPr lang="ru-RU" sz="2400" dirty="0" smtClean="0"/>
              </a:p>
            </p:txBody>
          </p:sp>
          <p:pic>
            <p:nvPicPr>
              <p:cNvPr id="28" name="Рисунок 2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38357" y="8191049"/>
                <a:ext cx="929315" cy="842055"/>
              </a:xfrm>
              <a:prstGeom prst="rect">
                <a:avLst/>
              </a:prstGeom>
            </p:spPr>
          </p:pic>
        </p:grpSp>
        <p:grpSp>
          <p:nvGrpSpPr>
            <p:cNvPr id="24" name="Группа 23"/>
            <p:cNvGrpSpPr/>
            <p:nvPr/>
          </p:nvGrpSpPr>
          <p:grpSpPr>
            <a:xfrm>
              <a:off x="6185056" y="8375579"/>
              <a:ext cx="3523576" cy="2241635"/>
              <a:chOff x="18467593" y="7314183"/>
              <a:chExt cx="3523576" cy="2241635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18467593" y="8133890"/>
                <a:ext cx="3523576" cy="14219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sz="2400" dirty="0" smtClean="0"/>
                  <a:t>25-39 </a:t>
                </a:r>
                <a:r>
                  <a:rPr lang="ru-RU" sz="2400" dirty="0"/>
                  <a:t>	– </a:t>
                </a:r>
                <a:r>
                  <a:rPr lang="ru-RU" sz="2400" dirty="0" smtClean="0"/>
                  <a:t>	13 </a:t>
                </a:r>
                <a:r>
                  <a:rPr lang="en-US" sz="2400" dirty="0" smtClean="0"/>
                  <a:t>%</a:t>
                </a:r>
                <a:endParaRPr lang="ru-RU" sz="2400" dirty="0" smtClean="0"/>
              </a:p>
              <a:p>
                <a:pPr>
                  <a:lnSpc>
                    <a:spcPct val="120000"/>
                  </a:lnSpc>
                </a:pPr>
                <a:r>
                  <a:rPr lang="ru-RU" sz="2400" dirty="0" smtClean="0"/>
                  <a:t>40-54	– 	41 %</a:t>
                </a:r>
              </a:p>
              <a:p>
                <a:pPr>
                  <a:lnSpc>
                    <a:spcPct val="120000"/>
                  </a:lnSpc>
                </a:pPr>
                <a:r>
                  <a:rPr lang="ru-RU" sz="2400" dirty="0"/>
                  <a:t>55-64	</a:t>
                </a:r>
                <a:r>
                  <a:rPr lang="ru-RU" sz="2400" dirty="0" smtClean="0"/>
                  <a:t>– 	30 %</a:t>
                </a:r>
                <a:endParaRPr lang="ru-RU" sz="2400" dirty="0"/>
              </a:p>
            </p:txBody>
          </p:sp>
          <p:pic>
            <p:nvPicPr>
              <p:cNvPr id="26" name="Рисунок 2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65958" y="7314183"/>
                <a:ext cx="974113" cy="813506"/>
              </a:xfrm>
              <a:prstGeom prst="rect">
                <a:avLst/>
              </a:prstGeom>
            </p:spPr>
          </p:pic>
        </p:grpSp>
      </p:grpSp>
      <p:sp>
        <p:nvSpPr>
          <p:cNvPr id="20" name="TextBox 19"/>
          <p:cNvSpPr txBox="1"/>
          <p:nvPr/>
        </p:nvSpPr>
        <p:spPr>
          <a:xfrm>
            <a:off x="4394370" y="12713846"/>
            <a:ext cx="14148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atin typeface="+mj-lt"/>
              </a:rPr>
              <a:t>Потенциальный охват аудитории – порядка 2 млн чел.</a:t>
            </a:r>
            <a:endParaRPr lang="ru-RU" sz="3600" b="1" i="1" dirty="0">
              <a:latin typeface="+mj-lt"/>
            </a:endParaRPr>
          </a:p>
        </p:txBody>
      </p:sp>
      <p:sp>
        <p:nvSpPr>
          <p:cNvPr id="17" name="Текст 2"/>
          <p:cNvSpPr txBox="1">
            <a:spLocks/>
          </p:cNvSpPr>
          <p:nvPr/>
        </p:nvSpPr>
        <p:spPr>
          <a:xfrm>
            <a:off x="-244316" y="13160971"/>
            <a:ext cx="57973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>
                <a:latin typeface="Rockwell" pitchFamily="18" charset="0"/>
                <a:cs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9pPr>
          </a:lstStyle>
          <a:p>
            <a:pPr algn="r"/>
            <a:r>
              <a:rPr lang="ru-RU" dirty="0"/>
              <a:t>Источник: </a:t>
            </a:r>
            <a:r>
              <a:rPr lang="ru-RU" dirty="0" smtClean="0"/>
              <a:t>Росстат, </a:t>
            </a:r>
            <a:r>
              <a:rPr lang="ru-RU" dirty="0"/>
              <a:t>данные канала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9223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61231" y="-210007"/>
            <a:ext cx="21031636" cy="2386890"/>
          </a:xfrm>
        </p:spPr>
        <p:txBody>
          <a:bodyPr/>
          <a:lstStyle/>
          <a:p>
            <a:r>
              <a:rPr lang="ru-RU" dirty="0" smtClean="0"/>
              <a:t>«ЦЕНТР КРАСНОЯРСК»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773192" y="10727674"/>
            <a:ext cx="14323406" cy="190821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3600" dirty="0"/>
              <a:t>Среднемесячный охват канала в Красноярске - </a:t>
            </a:r>
            <a:r>
              <a:rPr lang="ru-RU" sz="3600" b="1" dirty="0"/>
              <a:t>198</a:t>
            </a:r>
            <a:r>
              <a:rPr lang="ru-RU" sz="3600" dirty="0"/>
              <a:t> тыс. чел.</a:t>
            </a:r>
          </a:p>
          <a:p>
            <a:pPr algn="ctr"/>
            <a:r>
              <a:rPr lang="ru-RU" sz="3600" dirty="0"/>
              <a:t>Доля «Центр Красноярск» составляет </a:t>
            </a:r>
            <a:r>
              <a:rPr lang="ru-RU" sz="3600" b="1" dirty="0"/>
              <a:t>0,1</a:t>
            </a:r>
            <a:r>
              <a:rPr lang="ru-RU" sz="3600" dirty="0"/>
              <a:t>%</a:t>
            </a:r>
          </a:p>
          <a:p>
            <a:pPr algn="ctr"/>
            <a:r>
              <a:rPr lang="ru-RU" sz="3600" dirty="0"/>
              <a:t>А среднее время просмотра для зрителей – </a:t>
            </a:r>
            <a:r>
              <a:rPr lang="ru-RU" sz="3600" b="1" dirty="0"/>
              <a:t>10 мин</a:t>
            </a:r>
            <a:r>
              <a:rPr lang="ru-RU" sz="3600" dirty="0"/>
              <a:t>. в сутки</a:t>
            </a:r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184446" y="13253505"/>
            <a:ext cx="151964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>
                <a:latin typeface="Rockwell" pitchFamily="18" charset="0"/>
                <a:cs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9pPr>
          </a:lstStyle>
          <a:p>
            <a:r>
              <a:rPr lang="ru-RU" dirty="0"/>
              <a:t>Источник: </a:t>
            </a:r>
            <a:r>
              <a:rPr lang="en-US" dirty="0"/>
              <a:t>TNS TV Index</a:t>
            </a:r>
            <a:r>
              <a:rPr lang="ru-RU" dirty="0"/>
              <a:t>, Города, все 18+, окт. 2015 </a:t>
            </a:r>
          </a:p>
        </p:txBody>
      </p:sp>
      <p:pic>
        <p:nvPicPr>
          <p:cNvPr id="13" name="Picture 2" descr="T:\Users\e.glazkova\AppData\Local\Microsoft\Windows\Temporary Internet Files\Content.Outlook\5CCVRFS5\TCK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9416" y="414900"/>
            <a:ext cx="4465242" cy="113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2860686"/>
              </p:ext>
            </p:extLst>
          </p:nvPr>
        </p:nvGraphicFramePr>
        <p:xfrm>
          <a:off x="10722672" y="2376738"/>
          <a:ext cx="11733138" cy="3774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7467932"/>
              </p:ext>
            </p:extLst>
          </p:nvPr>
        </p:nvGraphicFramePr>
        <p:xfrm>
          <a:off x="10722672" y="6150771"/>
          <a:ext cx="11733138" cy="4165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3224281"/>
              </p:ext>
            </p:extLst>
          </p:nvPr>
        </p:nvGraphicFramePr>
        <p:xfrm>
          <a:off x="361231" y="2377631"/>
          <a:ext cx="10581859" cy="10875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0884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81375" y="2468880"/>
            <a:ext cx="12290689" cy="8904346"/>
          </a:xfrm>
          <a:prstGeom prst="rect">
            <a:avLst/>
          </a:prstGeom>
          <a:blipFill dpi="0" rotWithShape="1">
            <a:blip r:embed="rId2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4" b="-44"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5094" y="-46666"/>
            <a:ext cx="21034375" cy="2651125"/>
          </a:xfrm>
        </p:spPr>
        <p:txBody>
          <a:bodyPr/>
          <a:lstStyle/>
          <a:p>
            <a:r>
              <a:rPr lang="ru-RU" dirty="0" smtClean="0"/>
              <a:t>47 КАНАЛ. ЛОТ</a:t>
            </a:r>
            <a:endParaRPr lang="ru-RU" dirty="0"/>
          </a:p>
        </p:txBody>
      </p:sp>
      <p:pic>
        <p:nvPicPr>
          <p:cNvPr id="5" name="Рисунок 4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5000" y="174072"/>
            <a:ext cx="6857999" cy="1651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" y="2604459"/>
            <a:ext cx="9742634" cy="8371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ru-RU" sz="2800" dirty="0" smtClean="0"/>
              <a:t>«47 канал» («Ленинградская </a:t>
            </a:r>
            <a:r>
              <a:rPr lang="ru-RU" sz="2800" dirty="0"/>
              <a:t>областная </a:t>
            </a:r>
            <a:r>
              <a:rPr lang="ru-RU" sz="2800" dirty="0" smtClean="0"/>
              <a:t>телекомпания») </a:t>
            </a:r>
            <a:r>
              <a:rPr lang="ru-RU" sz="2400" dirty="0" smtClean="0"/>
              <a:t>— </a:t>
            </a:r>
            <a:r>
              <a:rPr lang="ru-RU" sz="2400" dirty="0"/>
              <a:t>региональная телекомпания, </a:t>
            </a:r>
            <a:r>
              <a:rPr lang="ru-RU" sz="2400" dirty="0" smtClean="0"/>
              <a:t>принадлежащая правительству Ленинградской области. Предназначение канала - информационно-аналитическое </a:t>
            </a:r>
            <a:r>
              <a:rPr lang="ru-RU" sz="2400" dirty="0"/>
              <a:t>культурно-просветительское освещение жизни Ленинградской области и Северо-Западного региона. </a:t>
            </a:r>
            <a:endParaRPr lang="ru-RU" sz="2400" dirty="0" smtClean="0"/>
          </a:p>
          <a:p>
            <a:pPr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ru-RU" sz="2400" b="1" i="1" dirty="0" smtClean="0"/>
              <a:t>Зона вещания: </a:t>
            </a:r>
            <a:r>
              <a:rPr lang="ru-RU" sz="2400" dirty="0"/>
              <a:t>Санкт-Петербург и </a:t>
            </a:r>
            <a:r>
              <a:rPr lang="ru-RU" sz="2400" dirty="0" smtClean="0"/>
              <a:t>вся Ленинградская </a:t>
            </a:r>
            <a:r>
              <a:rPr lang="ru-RU" sz="2400" dirty="0"/>
              <a:t>область. </a:t>
            </a:r>
            <a:endParaRPr lang="ru-RU" sz="2400" dirty="0" smtClean="0"/>
          </a:p>
          <a:p>
            <a:pPr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ru-RU" sz="2400" dirty="0" smtClean="0"/>
              <a:t>В 2014 начато </a:t>
            </a:r>
            <a:r>
              <a:rPr lang="ru-RU" sz="2400" dirty="0"/>
              <a:t>спутниковое вещание на платформе «Континент ТВ</a:t>
            </a:r>
            <a:r>
              <a:rPr lang="ru-RU" sz="2400" dirty="0" smtClean="0"/>
              <a:t>». Зона покрытия составляет около 90</a:t>
            </a:r>
            <a:r>
              <a:rPr lang="ru-RU" sz="2400" dirty="0"/>
              <a:t>% населения России, проживающих на территории от западной границы России до Красноярска</a:t>
            </a:r>
            <a:r>
              <a:rPr lang="ru-RU" sz="2400" dirty="0" smtClean="0"/>
              <a:t>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ru-RU" sz="2400" dirty="0" smtClean="0"/>
              <a:t>Телекомпания </a:t>
            </a:r>
            <a:r>
              <a:rPr lang="ru-RU" sz="2400" dirty="0"/>
              <a:t>является членом Национальной Ассоциации Телерадиовещателей и членом аграрных журналистов России.</a:t>
            </a: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r>
              <a:rPr lang="ru-RU" sz="2000" dirty="0" smtClean="0"/>
              <a:t>Сайт: </a:t>
            </a:r>
            <a:r>
              <a:rPr lang="en-US" sz="2000" u="sng" dirty="0"/>
              <a:t>http://47channel.ru/</a:t>
            </a:r>
            <a:endParaRPr lang="ru-RU" sz="20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1693818" y="2758051"/>
            <a:ext cx="1106580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400" b="1" dirty="0" smtClean="0"/>
              <a:t>Санкт-Петербург</a:t>
            </a:r>
          </a:p>
          <a:p>
            <a:pPr algn="just"/>
            <a:r>
              <a:rPr lang="ru-RU" sz="2000" dirty="0" smtClean="0"/>
              <a:t>Один </a:t>
            </a:r>
            <a:r>
              <a:rPr lang="ru-RU" sz="2000" dirty="0"/>
              <a:t>из ведущих субъектов </a:t>
            </a:r>
            <a:r>
              <a:rPr lang="ru-RU" sz="2000" dirty="0" smtClean="0"/>
              <a:t>РФ. Город</a:t>
            </a:r>
            <a:r>
              <a:rPr lang="ru-RU" sz="2000" dirty="0"/>
              <a:t> </a:t>
            </a:r>
            <a:r>
              <a:rPr lang="ru-RU" sz="2000" dirty="0" smtClean="0"/>
              <a:t>располагает </a:t>
            </a:r>
            <a:r>
              <a:rPr lang="ru-RU" sz="2000" dirty="0"/>
              <a:t>мощной </a:t>
            </a:r>
            <a:r>
              <a:rPr lang="ru-RU" sz="2000" dirty="0" smtClean="0"/>
              <a:t>экономикой. </a:t>
            </a:r>
            <a:r>
              <a:rPr lang="ru-RU" sz="2000" dirty="0"/>
              <a:t>За последнее десятилетие </a:t>
            </a:r>
            <a:r>
              <a:rPr lang="ru-RU" sz="2000" dirty="0" smtClean="0"/>
              <a:t>он</a:t>
            </a:r>
            <a:r>
              <a:rPr lang="ru-RU" sz="2000" dirty="0"/>
              <a:t> сумел добиться впечатляющих результатов развития экономики, увеличения финансовой базы, улучшения состояния городской среды и роста уровня жизни населения</a:t>
            </a:r>
            <a:r>
              <a:rPr lang="ru-RU" sz="2000" dirty="0" smtClean="0"/>
              <a:t>.</a:t>
            </a:r>
          </a:p>
          <a:p>
            <a:pPr algn="just"/>
            <a:endParaRPr lang="ru-RU" sz="2000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800" b="1" dirty="0" smtClean="0"/>
              <a:t>Население Санкт-Петербурга</a:t>
            </a:r>
            <a:r>
              <a:rPr lang="ru-RU" sz="2800" dirty="0" smtClean="0"/>
              <a:t> – </a:t>
            </a:r>
            <a:r>
              <a:rPr lang="ru-RU" sz="2800" b="1" dirty="0" smtClean="0"/>
              <a:t>5,2 млн </a:t>
            </a:r>
            <a:r>
              <a:rPr lang="ru-RU" sz="2800" dirty="0" smtClean="0"/>
              <a:t>чел. (янв.15, </a:t>
            </a:r>
            <a:r>
              <a:rPr lang="ru-RU" sz="2800" dirty="0" err="1" smtClean="0"/>
              <a:t>Петростат</a:t>
            </a:r>
            <a:r>
              <a:rPr lang="ru-RU" sz="2800" dirty="0" smtClean="0"/>
              <a:t>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800" b="1" dirty="0" smtClean="0"/>
              <a:t>Население Ленинградской области – 1,8 млн. </a:t>
            </a:r>
            <a:r>
              <a:rPr lang="ru-RU" sz="2800" dirty="0" smtClean="0"/>
              <a:t>чел. (янв. 2015)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ru-RU" sz="2800" dirty="0" smtClean="0"/>
          </a:p>
          <a:p>
            <a:pPr algn="just">
              <a:spcAft>
                <a:spcPts val="1200"/>
              </a:spcAft>
            </a:pPr>
            <a:r>
              <a:rPr lang="ru-RU" sz="2800" dirty="0" smtClean="0"/>
              <a:t>Среднемесячная </a:t>
            </a:r>
            <a:r>
              <a:rPr lang="ru-RU" sz="2800" b="1" dirty="0" smtClean="0"/>
              <a:t>зарплата</a:t>
            </a:r>
            <a:r>
              <a:rPr lang="ru-RU" sz="2800" dirty="0" smtClean="0"/>
              <a:t> – </a:t>
            </a:r>
            <a:r>
              <a:rPr lang="ru-RU" sz="2800" b="1" dirty="0" smtClean="0"/>
              <a:t>42,5 тыс. </a:t>
            </a:r>
            <a:r>
              <a:rPr lang="ru-RU" sz="2800" dirty="0" smtClean="0"/>
              <a:t>рублей.</a:t>
            </a:r>
          </a:p>
          <a:p>
            <a:pPr algn="just">
              <a:spcAft>
                <a:spcPts val="1200"/>
              </a:spcAft>
            </a:pPr>
            <a:endParaRPr lang="en-US" sz="2800" dirty="0" smtClean="0"/>
          </a:p>
          <a:p>
            <a:pPr algn="just">
              <a:spcAft>
                <a:spcPts val="600"/>
              </a:spcAft>
            </a:pPr>
            <a:r>
              <a:rPr lang="ru-RU" sz="2800" b="1" dirty="0" smtClean="0"/>
              <a:t>Объем ТВ-рекламы – </a:t>
            </a:r>
            <a:r>
              <a:rPr lang="en-US" sz="2800" b="1" dirty="0" smtClean="0"/>
              <a:t>1 314 </a:t>
            </a:r>
            <a:r>
              <a:rPr lang="ru-RU" sz="2800" b="1" dirty="0" smtClean="0"/>
              <a:t>млн </a:t>
            </a:r>
            <a:r>
              <a:rPr lang="ru-RU" sz="2800" b="1" dirty="0"/>
              <a:t>руб. </a:t>
            </a:r>
            <a:r>
              <a:rPr lang="ru-RU" sz="2800" dirty="0"/>
              <a:t>без НДС</a:t>
            </a:r>
            <a:r>
              <a:rPr lang="ru-RU" sz="2800" b="1" dirty="0"/>
              <a:t>, </a:t>
            </a:r>
            <a:r>
              <a:rPr lang="ru-RU" sz="2800" dirty="0"/>
              <a:t>(</a:t>
            </a:r>
            <a:r>
              <a:rPr lang="en-US" sz="2800" dirty="0"/>
              <a:t>I</a:t>
            </a:r>
            <a:r>
              <a:rPr lang="ru-RU" sz="2800" dirty="0"/>
              <a:t> </a:t>
            </a:r>
            <a:r>
              <a:rPr lang="ru-RU" sz="2800" dirty="0" smtClean="0"/>
              <a:t>пол. </a:t>
            </a:r>
            <a:r>
              <a:rPr lang="ru-RU" sz="2800" dirty="0"/>
              <a:t>2015, АКАР)</a:t>
            </a:r>
            <a:r>
              <a:rPr lang="ru-RU" sz="2800" b="1" dirty="0" smtClean="0"/>
              <a:t>.</a:t>
            </a:r>
            <a:r>
              <a:rPr lang="ru-RU" sz="2800" b="1" dirty="0"/>
              <a:t> </a:t>
            </a:r>
            <a:endParaRPr lang="ru-RU" sz="28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478378" y="12148291"/>
            <a:ext cx="13787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atin typeface="+mj-lt"/>
              </a:rPr>
              <a:t>Потенциальный охват аудитории – порядка 5 млн чел.</a:t>
            </a:r>
            <a:endParaRPr lang="ru-RU" sz="3600" b="1" i="1" dirty="0">
              <a:latin typeface="+mj-lt"/>
            </a:endParaRPr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-50407" y="13076746"/>
            <a:ext cx="57973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>
                <a:latin typeface="Rockwell" pitchFamily="18" charset="0"/>
                <a:cs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9pPr>
          </a:lstStyle>
          <a:p>
            <a:pPr algn="r"/>
            <a:r>
              <a:rPr lang="ru-RU" dirty="0"/>
              <a:t>Источник: </a:t>
            </a:r>
            <a:r>
              <a:rPr lang="ru-RU" dirty="0" smtClean="0"/>
              <a:t>Росстат, данные канала</a:t>
            </a:r>
          </a:p>
        </p:txBody>
      </p:sp>
    </p:spTree>
    <p:extLst>
      <p:ext uri="{BB962C8B-B14F-4D97-AF65-F5344CB8AC3E}">
        <p14:creationId xmlns:p14="http://schemas.microsoft.com/office/powerpoint/2010/main" val="272525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«ЛОТ»</a:t>
            </a:r>
            <a:endParaRPr lang="ru-RU" dirty="0"/>
          </a:p>
        </p:txBody>
      </p:sp>
      <p:pic>
        <p:nvPicPr>
          <p:cNvPr id="5" name="Рисунок 4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91428" y="343231"/>
            <a:ext cx="5232050" cy="1362894"/>
          </a:xfrm>
          <a:prstGeom prst="rect">
            <a:avLst/>
          </a:prstGeom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184446" y="13253505"/>
            <a:ext cx="151964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>
                <a:latin typeface="Rockwell" pitchFamily="18" charset="0"/>
                <a:cs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9pPr>
          </a:lstStyle>
          <a:p>
            <a:r>
              <a:rPr lang="ru-RU" dirty="0"/>
              <a:t>Источник: </a:t>
            </a:r>
            <a:r>
              <a:rPr lang="en-US" dirty="0"/>
              <a:t>TNS TV Index</a:t>
            </a:r>
            <a:r>
              <a:rPr lang="ru-RU" dirty="0"/>
              <a:t>, Города, все 18+, окт. 2015 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8250381"/>
              </p:ext>
            </p:extLst>
          </p:nvPr>
        </p:nvGraphicFramePr>
        <p:xfrm>
          <a:off x="185101" y="2148632"/>
          <a:ext cx="9144000" cy="10431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583170" y="11314872"/>
            <a:ext cx="14323406" cy="190821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3600" dirty="0"/>
              <a:t>Среднемесячный охват канала в Санкт-Петербурге - </a:t>
            </a:r>
            <a:r>
              <a:rPr lang="ru-RU" sz="3600" b="1" dirty="0"/>
              <a:t>438</a:t>
            </a:r>
            <a:r>
              <a:rPr lang="ru-RU" sz="3600" dirty="0"/>
              <a:t> тыс. чел.</a:t>
            </a:r>
          </a:p>
          <a:p>
            <a:pPr algn="ctr"/>
            <a:r>
              <a:rPr lang="ru-RU" sz="3600" dirty="0"/>
              <a:t>А среднее время просмотра для зрителей – </a:t>
            </a:r>
            <a:r>
              <a:rPr lang="ru-RU" sz="3600" b="1" dirty="0"/>
              <a:t>7,1 мин</a:t>
            </a:r>
            <a:r>
              <a:rPr lang="ru-RU" sz="3600" dirty="0"/>
              <a:t>. в сутки</a:t>
            </a: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2896567"/>
              </p:ext>
            </p:extLst>
          </p:nvPr>
        </p:nvGraphicFramePr>
        <p:xfrm>
          <a:off x="10992143" y="2379217"/>
          <a:ext cx="11505460" cy="4028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1155313"/>
              </p:ext>
            </p:extLst>
          </p:nvPr>
        </p:nvGraphicFramePr>
        <p:xfrm>
          <a:off x="10992143" y="6860122"/>
          <a:ext cx="11505460" cy="3962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26453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91981" y="2127800"/>
            <a:ext cx="11034983" cy="9249367"/>
          </a:xfrm>
          <a:prstGeom prst="rect">
            <a:avLst/>
          </a:prstGeom>
          <a:blipFill dpi="0" rotWithShape="1">
            <a:blip r:embed="rId2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http://www.dorogoe-voronezh.ru/images/events/9b/tv-gubernia-logo-2-0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44" b="20974"/>
          <a:stretch/>
        </p:blipFill>
        <p:spPr bwMode="auto">
          <a:xfrm>
            <a:off x="20383573" y="313725"/>
            <a:ext cx="2814346" cy="182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азвание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</a:t>
            </a:r>
            <a:r>
              <a:rPr lang="en-US" dirty="0" smtClean="0"/>
              <a:t>V </a:t>
            </a:r>
            <a:r>
              <a:rPr lang="ru-RU" dirty="0" smtClean="0"/>
              <a:t>ГУБЕРНИЯ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20623" y="1928059"/>
            <a:ext cx="12107741" cy="6417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>
              <a:lnSpc>
                <a:spcPct val="150000"/>
              </a:lnSpc>
              <a:spcAft>
                <a:spcPts val="600"/>
              </a:spcAft>
              <a:tabLst/>
            </a:pPr>
            <a:r>
              <a:rPr lang="ru-RU" altLang="ru-RU" sz="2800" b="1" dirty="0" smtClean="0">
                <a:ea typeface="Times New Roman" panose="02020603050405020304" pitchFamily="18" charset="0"/>
              </a:rPr>
              <a:t>«ТВ-Губерния»</a:t>
            </a:r>
            <a:r>
              <a:rPr lang="ru-RU" altLang="ru-RU" sz="2800" dirty="0" smtClean="0">
                <a:ea typeface="Times New Roman" panose="02020603050405020304" pitchFamily="18" charset="0"/>
              </a:rPr>
              <a:t> </a:t>
            </a:r>
            <a:r>
              <a:rPr lang="ru-RU" alt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– </a:t>
            </a:r>
            <a:r>
              <a:rPr lang="ru-RU" altLang="ru-RU" sz="2400" dirty="0">
                <a:ea typeface="Times New Roman" panose="02020603050405020304" pitchFamily="18" charset="0"/>
              </a:rPr>
              <a:t>круглосуточный </a:t>
            </a:r>
            <a:r>
              <a:rPr lang="ru-RU" altLang="ru-RU" sz="2400" dirty="0" smtClean="0">
                <a:ea typeface="Times New Roman" panose="02020603050405020304" pitchFamily="18" charset="0"/>
              </a:rPr>
              <a:t>телеканал Воронежской области</a:t>
            </a:r>
          </a:p>
          <a:p>
            <a:pPr algn="just" defTabSz="914400">
              <a:lnSpc>
                <a:spcPct val="150000"/>
              </a:lnSpc>
              <a:spcAft>
                <a:spcPts val="600"/>
              </a:spcAft>
            </a:pPr>
            <a:r>
              <a:rPr lang="ru-RU" sz="2400" b="1" i="1" dirty="0" smtClean="0"/>
              <a:t>Контент: </a:t>
            </a:r>
            <a:r>
              <a:rPr lang="ru-RU" sz="2400" dirty="0" smtClean="0"/>
              <a:t>новостные </a:t>
            </a:r>
            <a:r>
              <a:rPr lang="ru-RU" sz="2400" dirty="0"/>
              <a:t>и аналитические программы, информационно-развлекательные ток-шоу, документальное и художественное кино, трансляции общественных, культурных, спортивных событий</a:t>
            </a:r>
            <a:r>
              <a:rPr lang="ru-RU" sz="2400" dirty="0" smtClean="0"/>
              <a:t>.</a:t>
            </a:r>
          </a:p>
          <a:p>
            <a:pPr lvl="0" algn="just" defTabSz="914400">
              <a:lnSpc>
                <a:spcPct val="150000"/>
              </a:lnSpc>
              <a:spcAft>
                <a:spcPts val="600"/>
              </a:spcAft>
            </a:pPr>
            <a:r>
              <a:rPr lang="ru-RU" altLang="ru-RU" sz="2400" b="1" i="1" dirty="0">
                <a:ea typeface="Times New Roman" panose="02020603050405020304" pitchFamily="18" charset="0"/>
              </a:rPr>
              <a:t>Зона вещания: </a:t>
            </a:r>
            <a:r>
              <a:rPr lang="ru-RU" altLang="ru-RU" sz="2400" dirty="0">
                <a:ea typeface="Times New Roman" panose="02020603050405020304" pitchFamily="18" charset="0"/>
              </a:rPr>
              <a:t>канал вещает</a:t>
            </a:r>
            <a:r>
              <a:rPr lang="ru-RU" alt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altLang="ru-RU" sz="2400" dirty="0">
                <a:ea typeface="Times New Roman" panose="02020603050405020304" pitchFamily="18" charset="0"/>
              </a:rPr>
              <a:t>по Воронежу и Воронежской обл. (покрытие ≈ 70% территории области), а также</a:t>
            </a:r>
            <a:r>
              <a:rPr lang="ru-RU" alt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по европейской территории России на платформах </a:t>
            </a:r>
            <a:r>
              <a:rPr lang="ru-RU" altLang="ru-RU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Триколор</a:t>
            </a:r>
            <a:r>
              <a:rPr lang="ru-RU" alt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ТВ, НТВ+.</a:t>
            </a:r>
          </a:p>
          <a:p>
            <a:pPr lvl="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504825" algn="l"/>
              </a:tabLst>
            </a:pPr>
            <a:r>
              <a:rPr lang="ru-RU" altLang="ru-RU" sz="2400" dirty="0" smtClean="0">
                <a:solidFill>
                  <a:srgbClr val="000000"/>
                </a:solidFill>
              </a:rPr>
              <a:t>В </a:t>
            </a:r>
            <a:r>
              <a:rPr lang="ru-RU" altLang="ru-RU" sz="2400" dirty="0">
                <a:solidFill>
                  <a:srgbClr val="000000"/>
                </a:solidFill>
              </a:rPr>
              <a:t>перспективе на </a:t>
            </a:r>
            <a:r>
              <a:rPr lang="ru-RU" altLang="ru-RU" sz="2400" dirty="0" smtClean="0">
                <a:solidFill>
                  <a:srgbClr val="000000"/>
                </a:solidFill>
              </a:rPr>
              <a:t>2016 – </a:t>
            </a:r>
            <a:r>
              <a:rPr lang="ru-RU" altLang="ru-RU" sz="2400" dirty="0">
                <a:solidFill>
                  <a:srgbClr val="000000"/>
                </a:solidFill>
              </a:rPr>
              <a:t>масштабное увеличение количества операторов спутниковой и сотовой связи, кабельного телевидения в населенных пунктах Центрально-Черноземного региона для размещения </a:t>
            </a:r>
            <a:r>
              <a:rPr lang="ru-RU" altLang="ru-RU" sz="2400" dirty="0" smtClean="0">
                <a:solidFill>
                  <a:srgbClr val="000000"/>
                </a:solidFill>
              </a:rPr>
              <a:t>телеканала.</a:t>
            </a:r>
          </a:p>
          <a:p>
            <a:pPr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504825" algn="l"/>
              </a:tabLst>
            </a:pPr>
            <a:r>
              <a:rPr lang="ru-RU" sz="2000" dirty="0"/>
              <a:t>Сайт</a:t>
            </a:r>
            <a:r>
              <a:rPr lang="ru-RU" sz="2000" dirty="0" smtClean="0"/>
              <a:t>:</a:t>
            </a:r>
            <a:r>
              <a:rPr lang="ru-RU" sz="2000" dirty="0"/>
              <a:t> </a:t>
            </a:r>
            <a:r>
              <a:rPr lang="ru-RU" altLang="ru-RU" sz="2000" dirty="0">
                <a:ea typeface="Times New Roman" panose="02020603050405020304" pitchFamily="18" charset="0"/>
                <a:hlinkClick r:id="rId4"/>
              </a:rPr>
              <a:t>www.tv-gubernia.ru</a:t>
            </a:r>
            <a:r>
              <a:rPr lang="ru-RU" altLang="ru-RU" sz="2000" dirty="0">
                <a:ea typeface="Times New Roman" panose="02020603050405020304" pitchFamily="18" charset="0"/>
              </a:rPr>
              <a:t> </a:t>
            </a:r>
            <a:endParaRPr lang="ru-RU" sz="2000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58129" y="9938341"/>
            <a:ext cx="1563946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defTabSz="914400"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+mj-lt"/>
                <a:ea typeface="Times New Roman" panose="02020603050405020304" pitchFamily="18" charset="0"/>
                <a:cs typeface="Georgia" panose="02040502050405020303" pitchFamily="18" charset="0"/>
              </a:rPr>
              <a:t/>
            </a:r>
            <a:b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+mj-lt"/>
                <a:ea typeface="Times New Roman" panose="02020603050405020304" pitchFamily="18" charset="0"/>
                <a:cs typeface="Georgia" panose="02040502050405020303" pitchFamily="18" charset="0"/>
              </a:rPr>
            </a:b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+mj-lt"/>
                <a:ea typeface="Times New Roman" panose="02020603050405020304" pitchFamily="18" charset="0"/>
                <a:cs typeface="Georgia" panose="02040502050405020303" pitchFamily="18" charset="0"/>
              </a:rPr>
              <a:t/>
            </a:r>
            <a:b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+mj-lt"/>
                <a:ea typeface="Times New Roman" panose="02020603050405020304" pitchFamily="18" charset="0"/>
                <a:cs typeface="Georgia" panose="02040502050405020303" pitchFamily="18" charset="0"/>
              </a:rPr>
            </a:b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37412" y="2127800"/>
            <a:ext cx="10406203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2400" b="1" dirty="0" smtClean="0"/>
              <a:t>Воронеж</a:t>
            </a:r>
            <a:endParaRPr lang="ru-RU" sz="2400" b="1" dirty="0"/>
          </a:p>
          <a:p>
            <a:pPr algn="just">
              <a:lnSpc>
                <a:spcPct val="150000"/>
              </a:lnSpc>
            </a:pPr>
            <a:r>
              <a:rPr lang="ru-RU" sz="2000" dirty="0"/>
              <a:t>В </a:t>
            </a:r>
            <a:r>
              <a:rPr lang="ru-RU" sz="2000" dirty="0" smtClean="0"/>
              <a:t>городе развито </a:t>
            </a:r>
            <a:r>
              <a:rPr lang="ru-RU" sz="2000" dirty="0"/>
              <a:t>машиностроение, радиоэлектронная, химическая, пищевая промышленность, производство строительных материалов. </a:t>
            </a:r>
            <a:r>
              <a:rPr lang="ru-RU" sz="2000" dirty="0" smtClean="0"/>
              <a:t>Имеются </a:t>
            </a:r>
            <a:r>
              <a:rPr lang="ru-RU" sz="2000" dirty="0"/>
              <a:t>многочисленные научно-исследовательские учреждения.</a:t>
            </a:r>
          </a:p>
          <a:p>
            <a:pPr algn="just">
              <a:lnSpc>
                <a:spcPct val="150000"/>
              </a:lnSpc>
            </a:pPr>
            <a:r>
              <a:rPr lang="ru-RU" sz="2000" dirty="0"/>
              <a:t>Воронежская область является самым крупным по территории и наиболее развитым в социально-экономическом отношении регионом Центрального Черноземья</a:t>
            </a:r>
            <a:r>
              <a:rPr lang="ru-RU" sz="2000" dirty="0" smtClean="0"/>
              <a:t>.</a:t>
            </a:r>
          </a:p>
          <a:p>
            <a:pPr algn="just">
              <a:lnSpc>
                <a:spcPct val="150000"/>
              </a:lnSpc>
            </a:pPr>
            <a:endParaRPr lang="ru-RU" sz="2000" dirty="0"/>
          </a:p>
          <a:p>
            <a:pPr algn="just">
              <a:lnSpc>
                <a:spcPct val="150000"/>
              </a:lnSpc>
            </a:pPr>
            <a:r>
              <a:rPr lang="ru-RU" sz="2800" b="1" dirty="0" smtClean="0"/>
              <a:t>Население Воронежа </a:t>
            </a:r>
            <a:r>
              <a:rPr lang="ru-RU" sz="2800" dirty="0" smtClean="0"/>
              <a:t> – </a:t>
            </a:r>
            <a:r>
              <a:rPr lang="ru-RU" sz="2800" b="1" dirty="0" smtClean="0"/>
              <a:t>1,02 млн</a:t>
            </a:r>
            <a:r>
              <a:rPr lang="ru-RU" sz="2800" dirty="0" smtClean="0"/>
              <a:t> чел. </a:t>
            </a:r>
            <a:r>
              <a:rPr lang="ru-RU" sz="2800" dirty="0"/>
              <a:t>(</a:t>
            </a:r>
            <a:r>
              <a:rPr lang="ru-RU" sz="2800" dirty="0" smtClean="0"/>
              <a:t>янв. </a:t>
            </a:r>
            <a:r>
              <a:rPr lang="ru-RU" sz="2800" dirty="0"/>
              <a:t>2015</a:t>
            </a:r>
            <a:r>
              <a:rPr lang="ru-RU" sz="2800" dirty="0" smtClean="0"/>
              <a:t>)</a:t>
            </a:r>
          </a:p>
          <a:p>
            <a:pPr algn="just">
              <a:lnSpc>
                <a:spcPct val="150000"/>
              </a:lnSpc>
            </a:pPr>
            <a:r>
              <a:rPr lang="ru-RU" sz="2800" b="1" dirty="0" smtClean="0"/>
              <a:t>Население Воронежской области – 2,3 млн </a:t>
            </a:r>
            <a:r>
              <a:rPr lang="ru-RU" sz="2800" dirty="0" smtClean="0"/>
              <a:t>чел. </a:t>
            </a:r>
            <a:r>
              <a:rPr lang="ru-RU" sz="2800" dirty="0"/>
              <a:t>(янв. 2015</a:t>
            </a:r>
            <a:r>
              <a:rPr lang="ru-RU" sz="2800" dirty="0" smtClean="0"/>
              <a:t>)</a:t>
            </a:r>
          </a:p>
          <a:p>
            <a:pPr algn="just">
              <a:lnSpc>
                <a:spcPct val="150000"/>
              </a:lnSpc>
            </a:pPr>
            <a:endParaRPr lang="ru-RU" sz="2800" dirty="0"/>
          </a:p>
          <a:p>
            <a:pPr algn="just">
              <a:lnSpc>
                <a:spcPct val="150000"/>
              </a:lnSpc>
            </a:pPr>
            <a:r>
              <a:rPr lang="ru-RU" sz="2800" dirty="0"/>
              <a:t>Средний ежемесячный </a:t>
            </a:r>
            <a:r>
              <a:rPr lang="ru-RU" sz="2800" b="1" dirty="0" smtClean="0"/>
              <a:t>доход </a:t>
            </a:r>
            <a:r>
              <a:rPr lang="ru-RU" sz="2800" dirty="0" smtClean="0"/>
              <a:t>– </a:t>
            </a:r>
            <a:r>
              <a:rPr lang="ru-RU" sz="2800" b="1" dirty="0"/>
              <a:t>28 тыс. </a:t>
            </a:r>
            <a:r>
              <a:rPr lang="ru-RU" sz="2800" dirty="0" smtClean="0"/>
              <a:t>руб</a:t>
            </a:r>
            <a:r>
              <a:rPr lang="ru-RU" sz="2800" dirty="0"/>
              <a:t>. (</a:t>
            </a:r>
            <a:r>
              <a:rPr lang="ru-RU" sz="2800" dirty="0" smtClean="0"/>
              <a:t>янв.-авг</a:t>
            </a:r>
            <a:r>
              <a:rPr lang="ru-RU" sz="2800" dirty="0"/>
              <a:t>. 2015, </a:t>
            </a:r>
            <a:r>
              <a:rPr lang="ru-RU" sz="2800" dirty="0" err="1" smtClean="0"/>
              <a:t>Воронежстат</a:t>
            </a:r>
            <a:r>
              <a:rPr lang="ru-RU" sz="2800" dirty="0" smtClean="0"/>
              <a:t>), что на </a:t>
            </a:r>
            <a:r>
              <a:rPr lang="ru-RU" sz="2800" dirty="0"/>
              <a:t>18% больше показателя за </a:t>
            </a:r>
            <a:r>
              <a:rPr lang="ru-RU" sz="2800" dirty="0" smtClean="0"/>
              <a:t>период 2014.</a:t>
            </a:r>
            <a:endParaRPr lang="ru-RU" sz="2800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1036043" y="8757856"/>
            <a:ext cx="9421762" cy="2571293"/>
            <a:chOff x="12289704" y="3788774"/>
            <a:chExt cx="9421762" cy="2571293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12289704" y="3788774"/>
              <a:ext cx="8922374" cy="2497427"/>
              <a:chOff x="848629" y="8336092"/>
              <a:chExt cx="8922374" cy="2497427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1702373" y="8336092"/>
                <a:ext cx="80686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i="1" dirty="0">
                    <a:latin typeface="+mj-lt"/>
                  </a:rPr>
                  <a:t>Социально-демографический профиль </a:t>
                </a:r>
                <a:r>
                  <a:rPr lang="ru-RU" sz="2400" b="1" i="1" dirty="0" smtClean="0">
                    <a:latin typeface="+mj-lt"/>
                  </a:rPr>
                  <a:t>аудитории</a:t>
                </a:r>
                <a:endParaRPr lang="ru-RU" sz="2400" b="1" i="1" dirty="0">
                  <a:latin typeface="+mj-lt"/>
                </a:endParaRPr>
              </a:p>
            </p:txBody>
          </p:sp>
          <p:grpSp>
            <p:nvGrpSpPr>
              <p:cNvPr id="23" name="Группа 22"/>
              <p:cNvGrpSpPr/>
              <p:nvPr/>
            </p:nvGrpSpPr>
            <p:grpSpPr>
              <a:xfrm>
                <a:off x="848629" y="8881379"/>
                <a:ext cx="4428145" cy="1952140"/>
                <a:chOff x="13131166" y="7819983"/>
                <a:chExt cx="4428145" cy="1952140"/>
              </a:xfrm>
            </p:grpSpPr>
            <p:sp>
              <p:nvSpPr>
                <p:cNvPr id="24" name="TextBox 23"/>
                <p:cNvSpPr txBox="1"/>
                <p:nvPr/>
              </p:nvSpPr>
              <p:spPr>
                <a:xfrm>
                  <a:off x="13131166" y="9236592"/>
                  <a:ext cx="4428145" cy="535531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ru-RU" sz="2400" dirty="0" smtClean="0"/>
                    <a:t>Все 25- 65 </a:t>
                  </a:r>
                  <a:r>
                    <a:rPr lang="ru-RU" sz="2400" dirty="0"/>
                    <a:t>	– </a:t>
                  </a:r>
                  <a:r>
                    <a:rPr lang="ru-RU" sz="2400" dirty="0" smtClean="0"/>
                    <a:t>	70 </a:t>
                  </a:r>
                  <a:r>
                    <a:rPr lang="en-US" sz="2400" dirty="0" smtClean="0"/>
                    <a:t>%</a:t>
                  </a:r>
                  <a:endParaRPr lang="ru-RU" sz="2400" dirty="0"/>
                </a:p>
              </p:txBody>
            </p:sp>
            <p:pic>
              <p:nvPicPr>
                <p:cNvPr id="25" name="Рисунок 24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741498" y="7819983"/>
                  <a:ext cx="1207480" cy="1008396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5" name="Группа 14"/>
            <p:cNvGrpSpPr/>
            <p:nvPr/>
          </p:nvGrpSpPr>
          <p:grpSpPr>
            <a:xfrm>
              <a:off x="18887034" y="4299740"/>
              <a:ext cx="2824432" cy="2060327"/>
              <a:chOff x="18887034" y="4766270"/>
              <a:chExt cx="2824432" cy="2060327"/>
            </a:xfrm>
          </p:grpSpPr>
          <p:pic>
            <p:nvPicPr>
              <p:cNvPr id="19" name="Рисунок 18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23087" y="4766270"/>
                <a:ext cx="1352326" cy="1313773"/>
              </a:xfrm>
              <a:prstGeom prst="rect">
                <a:avLst/>
              </a:prstGeom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18887034" y="6291066"/>
                <a:ext cx="2824432" cy="5355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ru-RU" sz="2400" dirty="0"/>
                  <a:t> </a:t>
                </a:r>
                <a:r>
                  <a:rPr lang="ru-RU" sz="2400" dirty="0" smtClean="0"/>
                  <a:t>7</a:t>
                </a:r>
                <a:r>
                  <a:rPr lang="ru-RU" sz="2400" dirty="0"/>
                  <a:t>3</a:t>
                </a:r>
                <a:r>
                  <a:rPr lang="ru-RU" sz="2400" dirty="0" smtClean="0"/>
                  <a:t> </a:t>
                </a:r>
                <a:r>
                  <a:rPr lang="en-US" sz="2400" dirty="0" smtClean="0"/>
                  <a:t>%</a:t>
                </a:r>
                <a:r>
                  <a:rPr lang="ru-RU" sz="2400" dirty="0"/>
                  <a:t> – ВС</a:t>
                </a:r>
                <a:endParaRPr lang="ru-RU" sz="2400" dirty="0" smtClean="0"/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4563009" y="12323977"/>
            <a:ext cx="15564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atin typeface="+mj-lt"/>
              </a:rPr>
              <a:t>Потенциальный охват аудитории – порядка 2,6 млн чел</a:t>
            </a:r>
            <a:r>
              <a:rPr lang="ru-RU" sz="3600" b="1" i="1" dirty="0">
                <a:latin typeface="+mj-lt"/>
              </a:rPr>
              <a:t>.</a:t>
            </a:r>
          </a:p>
        </p:txBody>
      </p:sp>
      <p:sp>
        <p:nvSpPr>
          <p:cNvPr id="22" name="Текст 2"/>
          <p:cNvSpPr txBox="1">
            <a:spLocks/>
          </p:cNvSpPr>
          <p:nvPr/>
        </p:nvSpPr>
        <p:spPr>
          <a:xfrm>
            <a:off x="-50407" y="13076746"/>
            <a:ext cx="57973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>
                <a:latin typeface="Rockwell" pitchFamily="18" charset="0"/>
                <a:cs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9pPr>
          </a:lstStyle>
          <a:p>
            <a:pPr algn="r"/>
            <a:r>
              <a:rPr lang="ru-RU" dirty="0"/>
              <a:t>Источник: </a:t>
            </a:r>
            <a:r>
              <a:rPr lang="ru-RU" dirty="0" smtClean="0"/>
              <a:t>Росстат, </a:t>
            </a:r>
            <a:r>
              <a:rPr lang="ru-RU" dirty="0"/>
              <a:t>данные канала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28288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spect="1"/>
          </p:cNvSpPr>
          <p:nvPr/>
        </p:nvSpPr>
        <p:spPr>
          <a:xfrm>
            <a:off x="12088370" y="2356046"/>
            <a:ext cx="12298806" cy="7757217"/>
          </a:xfrm>
          <a:prstGeom prst="rect">
            <a:avLst/>
          </a:prstGeom>
          <a:blipFill dpi="0" rotWithShape="1">
            <a:blip r:embed="rId2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23" t="259" r="1" b="-3715"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1502" y="-46666"/>
            <a:ext cx="4127314" cy="2651125"/>
          </a:xfrm>
        </p:spPr>
        <p:txBody>
          <a:bodyPr/>
          <a:lstStyle/>
          <a:p>
            <a:r>
              <a:rPr lang="ru-RU" dirty="0"/>
              <a:t>КАНАЛ </a:t>
            </a:r>
            <a:r>
              <a:rPr lang="ru-RU" dirty="0" smtClean="0"/>
              <a:t>12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99005" y="2356047"/>
            <a:ext cx="1158936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ru-RU" sz="2800" dirty="0" smtClean="0"/>
              <a:t>«</a:t>
            </a:r>
            <a:r>
              <a:rPr lang="ru-RU" sz="2800" b="1" dirty="0" smtClean="0"/>
              <a:t>Канал 12</a:t>
            </a:r>
            <a:r>
              <a:rPr lang="ru-RU" sz="2800" dirty="0" smtClean="0"/>
              <a:t>» </a:t>
            </a:r>
            <a:r>
              <a:rPr lang="ru-RU" sz="2400" dirty="0"/>
              <a:t>– независимая </a:t>
            </a:r>
            <a:r>
              <a:rPr lang="ru-RU" sz="2400" dirty="0" smtClean="0"/>
              <a:t>коммерческая телекомпания.</a:t>
            </a:r>
          </a:p>
          <a:p>
            <a:pPr algn="just">
              <a:lnSpc>
                <a:spcPct val="150000"/>
              </a:lnSpc>
            </a:pPr>
            <a:r>
              <a:rPr lang="ru-RU" sz="2400" b="1" i="1" dirty="0" smtClean="0"/>
              <a:t>Зона вещания: </a:t>
            </a:r>
            <a:r>
              <a:rPr lang="ru-RU" sz="2400" dirty="0" smtClean="0"/>
              <a:t>канал вещает в Череповце и </a:t>
            </a:r>
            <a:r>
              <a:rPr lang="ru-RU" sz="2400" dirty="0"/>
              <a:t>в </a:t>
            </a:r>
            <a:r>
              <a:rPr lang="ru-RU" sz="2400" dirty="0" smtClean="0"/>
              <a:t>большинстве районов </a:t>
            </a:r>
            <a:r>
              <a:rPr lang="ru-RU" sz="2400" dirty="0"/>
              <a:t>Вологодской области. 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2400" dirty="0" smtClean="0"/>
              <a:t>«Канал 12» </a:t>
            </a:r>
            <a:r>
              <a:rPr lang="ru-RU" sz="2400" dirty="0"/>
              <a:t>– член </a:t>
            </a:r>
            <a:r>
              <a:rPr lang="ru-RU" sz="2400" dirty="0" smtClean="0"/>
              <a:t>Национальной ассоциации телерадиовещателей. </a:t>
            </a:r>
            <a:r>
              <a:rPr lang="ru-RU" sz="2400" b="1" i="1" dirty="0" smtClean="0"/>
              <a:t>Контент: </a:t>
            </a:r>
            <a:r>
              <a:rPr lang="ru-RU" sz="2400" dirty="0" smtClean="0"/>
              <a:t>информационный канал, который также ведет прямые спортивные трансляции домашних матчей, хоккейных, волейбольных и баскетбольных команд, организует прямые линии с участием первых лиц региона и города.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2400" dirty="0" smtClean="0"/>
              <a:t>Сайты: </a:t>
            </a:r>
            <a:r>
              <a:rPr lang="en-US" sz="2400" u="sng" dirty="0"/>
              <a:t>http://www.kanal12.ru/ </a:t>
            </a:r>
            <a:endParaRPr lang="ru-RU" sz="2400" u="sng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2463816" y="2442549"/>
            <a:ext cx="1127400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2400" b="1" dirty="0" smtClean="0"/>
              <a:t>Череповец</a:t>
            </a:r>
          </a:p>
          <a:p>
            <a:pPr algn="just">
              <a:lnSpc>
                <a:spcPct val="150000"/>
              </a:lnSpc>
            </a:pPr>
            <a:r>
              <a:rPr lang="ru-RU" sz="2000" dirty="0"/>
              <a:t>К</a:t>
            </a:r>
            <a:r>
              <a:rPr lang="ru-RU" sz="2000" dirty="0" smtClean="0"/>
              <a:t>рупный </a:t>
            </a:r>
            <a:r>
              <a:rPr lang="ru-RU" sz="2000" dirty="0"/>
              <a:t>промышленный город Вологодской </a:t>
            </a:r>
            <a:r>
              <a:rPr lang="ru-RU" sz="2000" dirty="0" smtClean="0"/>
              <a:t>области. </a:t>
            </a:r>
            <a:r>
              <a:rPr lang="ru-RU" sz="2000" dirty="0"/>
              <a:t>Основу экономического потенциала </a:t>
            </a:r>
            <a:r>
              <a:rPr lang="ru-RU" sz="2000" dirty="0" smtClean="0"/>
              <a:t>составляют </a:t>
            </a:r>
            <a:r>
              <a:rPr lang="ru-RU" sz="2000" dirty="0"/>
              <a:t>предприятия черной металлургии и химического комплекса</a:t>
            </a:r>
            <a:r>
              <a:rPr lang="ru-RU" sz="2000" dirty="0" smtClean="0"/>
              <a:t>.</a:t>
            </a:r>
          </a:p>
          <a:p>
            <a:pPr algn="just">
              <a:lnSpc>
                <a:spcPct val="150000"/>
              </a:lnSpc>
            </a:pPr>
            <a:endParaRPr lang="ru-RU" sz="2000" dirty="0"/>
          </a:p>
          <a:p>
            <a:pPr algn="just">
              <a:lnSpc>
                <a:spcPct val="150000"/>
              </a:lnSpc>
            </a:pPr>
            <a:r>
              <a:rPr lang="ru-RU" sz="2800" b="1" dirty="0" smtClean="0"/>
              <a:t>Население Череповца </a:t>
            </a:r>
            <a:r>
              <a:rPr lang="ru-RU" sz="2800" dirty="0"/>
              <a:t>– </a:t>
            </a:r>
            <a:r>
              <a:rPr lang="ru-RU" sz="2800" b="1" dirty="0" smtClean="0"/>
              <a:t>318 </a:t>
            </a:r>
            <a:r>
              <a:rPr lang="ru-RU" sz="2800" b="1" dirty="0"/>
              <a:t>тыс</a:t>
            </a:r>
            <a:r>
              <a:rPr lang="ru-RU" sz="2800" dirty="0" smtClean="0"/>
              <a:t>. чел. (янв. 2015)</a:t>
            </a:r>
          </a:p>
          <a:p>
            <a:pPr algn="just">
              <a:lnSpc>
                <a:spcPct val="150000"/>
              </a:lnSpc>
            </a:pPr>
            <a:r>
              <a:rPr lang="ru-RU" sz="2800" b="1" dirty="0" smtClean="0"/>
              <a:t>Население Вологодской области – 1,2 млн </a:t>
            </a:r>
            <a:r>
              <a:rPr lang="ru-RU" sz="2800" dirty="0" smtClean="0"/>
              <a:t>чел. </a:t>
            </a:r>
            <a:r>
              <a:rPr lang="ru-RU" sz="2800" dirty="0"/>
              <a:t>(янв. 2015</a:t>
            </a:r>
            <a:r>
              <a:rPr lang="ru-RU" sz="2800" dirty="0" smtClean="0"/>
              <a:t>)</a:t>
            </a:r>
          </a:p>
          <a:p>
            <a:pPr algn="just">
              <a:lnSpc>
                <a:spcPct val="150000"/>
              </a:lnSpc>
            </a:pPr>
            <a:endParaRPr lang="ru-RU" sz="2800" dirty="0" smtClean="0"/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ru-RU" sz="2800" dirty="0" smtClean="0"/>
              <a:t>Средний </a:t>
            </a:r>
            <a:r>
              <a:rPr lang="ru-RU" sz="2800" b="1" dirty="0" smtClean="0"/>
              <a:t>доход</a:t>
            </a:r>
            <a:r>
              <a:rPr lang="ru-RU" sz="2800" dirty="0" smtClean="0"/>
              <a:t> </a:t>
            </a:r>
            <a:r>
              <a:rPr lang="ru-RU" sz="2800" dirty="0"/>
              <a:t>на душу </a:t>
            </a:r>
            <a:r>
              <a:rPr lang="ru-RU" sz="2800" dirty="0" smtClean="0"/>
              <a:t>населения – </a:t>
            </a:r>
            <a:r>
              <a:rPr lang="ru-RU" sz="2800" b="1" dirty="0"/>
              <a:t>26 тыс. </a:t>
            </a:r>
            <a:r>
              <a:rPr lang="ru-RU" sz="2800" dirty="0" smtClean="0"/>
              <a:t>руб.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ru-RU" sz="2800" dirty="0" smtClean="0"/>
              <a:t>(авг. 2015, </a:t>
            </a:r>
            <a:r>
              <a:rPr lang="ru-RU" sz="2800" dirty="0" err="1" smtClean="0"/>
              <a:t>Вологдастат</a:t>
            </a:r>
            <a:r>
              <a:rPr lang="ru-RU" sz="2800" dirty="0" smtClean="0"/>
              <a:t>).</a:t>
            </a:r>
            <a:endParaRPr lang="ru-RU" sz="2800" dirty="0"/>
          </a:p>
        </p:txBody>
      </p:sp>
      <p:pic>
        <p:nvPicPr>
          <p:cNvPr id="1026" name="Picture 2" descr="http://cs624126.vk.me/v624126533/17363/iYMTjDjzw1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5927" y="73788"/>
            <a:ext cx="2410215" cy="241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Группа 13"/>
          <p:cNvGrpSpPr/>
          <p:nvPr/>
        </p:nvGrpSpPr>
        <p:grpSpPr>
          <a:xfrm>
            <a:off x="1448844" y="7431829"/>
            <a:ext cx="9018050" cy="4733555"/>
            <a:chOff x="13178269" y="4070120"/>
            <a:chExt cx="9018050" cy="4733555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13178270" y="4070120"/>
              <a:ext cx="9018049" cy="3725450"/>
              <a:chOff x="1737195" y="8617438"/>
              <a:chExt cx="9018049" cy="3725450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2408829" y="8617438"/>
                <a:ext cx="83464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i="1" dirty="0">
                    <a:latin typeface="+mj-lt"/>
                  </a:rPr>
                  <a:t>Социально-демографический профиль </a:t>
                </a:r>
                <a:r>
                  <a:rPr lang="ru-RU" sz="2400" b="1" i="1" dirty="0" smtClean="0">
                    <a:latin typeface="+mj-lt"/>
                  </a:rPr>
                  <a:t>аудитории</a:t>
                </a:r>
                <a:endParaRPr lang="ru-RU" sz="2400" b="1" i="1" dirty="0">
                  <a:latin typeface="+mj-lt"/>
                </a:endParaRPr>
              </a:p>
            </p:txBody>
          </p:sp>
          <p:grpSp>
            <p:nvGrpSpPr>
              <p:cNvPr id="23" name="Группа 22"/>
              <p:cNvGrpSpPr/>
              <p:nvPr/>
            </p:nvGrpSpPr>
            <p:grpSpPr>
              <a:xfrm>
                <a:off x="1737195" y="9146084"/>
                <a:ext cx="3293031" cy="1696995"/>
                <a:chOff x="13924882" y="8975829"/>
                <a:chExt cx="3472436" cy="1696995"/>
              </a:xfrm>
            </p:grpSpPr>
            <p:sp>
              <p:nvSpPr>
                <p:cNvPr id="27" name="TextBox 26"/>
                <p:cNvSpPr txBox="1"/>
                <p:nvPr/>
              </p:nvSpPr>
              <p:spPr>
                <a:xfrm>
                  <a:off x="13924882" y="10137293"/>
                  <a:ext cx="3472436" cy="535531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2400" dirty="0"/>
                    <a:t> </a:t>
                  </a:r>
                  <a:r>
                    <a:rPr lang="ru-RU" sz="2400" dirty="0" smtClean="0"/>
                    <a:t> 53</a:t>
                  </a:r>
                  <a:r>
                    <a:rPr lang="en-US" sz="2400" dirty="0" smtClean="0"/>
                    <a:t> %</a:t>
                  </a:r>
                  <a:r>
                    <a:rPr lang="ru-RU" sz="2400" dirty="0"/>
                    <a:t> </a:t>
                  </a:r>
                  <a:r>
                    <a:rPr lang="ru-RU" sz="2400" dirty="0" smtClean="0"/>
                    <a:t> 47 </a:t>
                  </a:r>
                  <a:r>
                    <a:rPr lang="en-US" sz="2400" dirty="0" smtClean="0"/>
                    <a:t>%</a:t>
                  </a:r>
                  <a:endParaRPr lang="ru-RU" sz="2400" dirty="0" smtClean="0"/>
                </a:p>
              </p:txBody>
            </p:sp>
            <p:pic>
              <p:nvPicPr>
                <p:cNvPr id="28" name="Рисунок 27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055293" y="8975829"/>
                  <a:ext cx="1211608" cy="1097842"/>
                </a:xfrm>
                <a:prstGeom prst="rect">
                  <a:avLst/>
                </a:prstGeom>
              </p:spPr>
            </p:pic>
          </p:grpSp>
          <p:grpSp>
            <p:nvGrpSpPr>
              <p:cNvPr id="24" name="Группа 23"/>
              <p:cNvGrpSpPr/>
              <p:nvPr/>
            </p:nvGrpSpPr>
            <p:grpSpPr>
              <a:xfrm>
                <a:off x="6327099" y="9625184"/>
                <a:ext cx="4428145" cy="2717704"/>
                <a:chOff x="18609636" y="8563788"/>
                <a:chExt cx="4428145" cy="2717704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18609636" y="9859564"/>
                  <a:ext cx="4428145" cy="142192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ru-RU" sz="2400" dirty="0"/>
                    <a:t>16-24		</a:t>
                  </a:r>
                  <a:r>
                    <a:rPr lang="ru-RU" sz="2400" dirty="0" smtClean="0"/>
                    <a:t>– 	14 %</a:t>
                  </a:r>
                </a:p>
                <a:p>
                  <a:pPr>
                    <a:lnSpc>
                      <a:spcPct val="120000"/>
                    </a:lnSpc>
                  </a:pPr>
                  <a:r>
                    <a:rPr lang="ru-RU" sz="2400" dirty="0" smtClean="0"/>
                    <a:t>25-39 </a:t>
                  </a:r>
                  <a:r>
                    <a:rPr lang="ru-RU" sz="2400" dirty="0"/>
                    <a:t>	</a:t>
                  </a:r>
                  <a:r>
                    <a:rPr lang="ru-RU" sz="2400" dirty="0" smtClean="0"/>
                    <a:t>	– 	31 </a:t>
                  </a:r>
                  <a:r>
                    <a:rPr lang="en-US" sz="2400" dirty="0" smtClean="0"/>
                    <a:t>%</a:t>
                  </a:r>
                  <a:endParaRPr lang="ru-RU" sz="2400" dirty="0" smtClean="0"/>
                </a:p>
                <a:p>
                  <a:pPr>
                    <a:lnSpc>
                      <a:spcPct val="120000"/>
                    </a:lnSpc>
                  </a:pPr>
                  <a:r>
                    <a:rPr lang="ru-RU" sz="2400" dirty="0" smtClean="0"/>
                    <a:t>40-54		– 	35 %</a:t>
                  </a:r>
                  <a:endParaRPr lang="ru-RU" sz="2400" dirty="0"/>
                </a:p>
              </p:txBody>
            </p:sp>
            <p:pic>
              <p:nvPicPr>
                <p:cNvPr id="26" name="Рисунок 25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276016" y="8563788"/>
                  <a:ext cx="1095384" cy="914782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7" name="Группа 16"/>
            <p:cNvGrpSpPr/>
            <p:nvPr/>
          </p:nvGrpSpPr>
          <p:grpSpPr>
            <a:xfrm>
              <a:off x="13178269" y="6511252"/>
              <a:ext cx="3293031" cy="2292423"/>
              <a:chOff x="13227278" y="6587687"/>
              <a:chExt cx="3293031" cy="2292423"/>
            </a:xfrm>
          </p:grpSpPr>
          <p:pic>
            <p:nvPicPr>
              <p:cNvPr id="18" name="Рисунок 17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142209" y="6587687"/>
                <a:ext cx="1463167" cy="1165961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13227278" y="7901381"/>
                <a:ext cx="3293031" cy="97872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ru-RU" sz="2400" dirty="0"/>
                  <a:t> </a:t>
                </a:r>
                <a:r>
                  <a:rPr lang="ru-RU" sz="2400" dirty="0" smtClean="0"/>
                  <a:t>71 </a:t>
                </a:r>
                <a:r>
                  <a:rPr lang="en-US" sz="2400" dirty="0" smtClean="0"/>
                  <a:t>%</a:t>
                </a:r>
                <a:r>
                  <a:rPr lang="ru-RU" sz="2400" dirty="0"/>
                  <a:t> </a:t>
                </a:r>
                <a:r>
                  <a:rPr lang="ru-RU" sz="2400" dirty="0" smtClean="0"/>
                  <a:t>– </a:t>
                </a:r>
                <a:r>
                  <a:rPr lang="ru-RU" sz="2400" dirty="0"/>
                  <a:t>среднее и высшее </a:t>
                </a:r>
                <a:r>
                  <a:rPr lang="ru-RU" sz="2400" dirty="0" smtClean="0"/>
                  <a:t> </a:t>
                </a:r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>
            <a:off x="4808816" y="12609469"/>
            <a:ext cx="13496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 i="1">
                <a:latin typeface="+mj-lt"/>
              </a:defRPr>
            </a:lvl1pPr>
          </a:lstStyle>
          <a:p>
            <a:pPr algn="ctr"/>
            <a:r>
              <a:rPr lang="ru-RU" sz="3600" dirty="0"/>
              <a:t>Потенциальный охват аудитории – </a:t>
            </a:r>
            <a:r>
              <a:rPr lang="ru-RU" sz="3600" dirty="0" smtClean="0"/>
              <a:t>более </a:t>
            </a:r>
            <a:r>
              <a:rPr lang="en-US" sz="3600" dirty="0" smtClean="0"/>
              <a:t>45</a:t>
            </a:r>
            <a:r>
              <a:rPr lang="ru-RU" sz="3600" dirty="0" smtClean="0"/>
              <a:t>0 </a:t>
            </a:r>
            <a:r>
              <a:rPr lang="ru-RU" sz="3600" dirty="0"/>
              <a:t>тыс. </a:t>
            </a:r>
            <a:r>
              <a:rPr lang="ru-RU" sz="3600" dirty="0" smtClean="0"/>
              <a:t>чел.</a:t>
            </a:r>
            <a:endParaRPr lang="ru-RU" sz="3600" dirty="0"/>
          </a:p>
        </p:txBody>
      </p:sp>
      <p:sp>
        <p:nvSpPr>
          <p:cNvPr id="29" name="Текст 2"/>
          <p:cNvSpPr txBox="1">
            <a:spLocks/>
          </p:cNvSpPr>
          <p:nvPr/>
        </p:nvSpPr>
        <p:spPr>
          <a:xfrm>
            <a:off x="-293003" y="13228910"/>
            <a:ext cx="57973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>
                <a:latin typeface="Rockwell" pitchFamily="18" charset="0"/>
                <a:cs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9pPr>
          </a:lstStyle>
          <a:p>
            <a:pPr algn="r"/>
            <a:r>
              <a:rPr lang="ru-RU" dirty="0"/>
              <a:t>Источник: </a:t>
            </a:r>
            <a:r>
              <a:rPr lang="ru-RU" dirty="0" smtClean="0"/>
              <a:t>Росстат, данные канала</a:t>
            </a:r>
          </a:p>
        </p:txBody>
      </p:sp>
    </p:spTree>
    <p:extLst>
      <p:ext uri="{BB962C8B-B14F-4D97-AF65-F5344CB8AC3E}">
        <p14:creationId xmlns:p14="http://schemas.microsoft.com/office/powerpoint/2010/main" val="362793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7414" y="-342861"/>
            <a:ext cx="21034375" cy="2651125"/>
          </a:xfrm>
        </p:spPr>
        <p:txBody>
          <a:bodyPr/>
          <a:lstStyle/>
          <a:p>
            <a:r>
              <a:rPr lang="ru-RU" dirty="0" smtClean="0"/>
              <a:t>СТРАНА-ОНЛАЙН – ЭТО 19 РЕГИОНАЛЬНЫХ ТЕЛЕКАНАЛОВ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754228" y="3217272"/>
            <a:ext cx="19607561" cy="7960505"/>
            <a:chOff x="1754228" y="3217272"/>
            <a:chExt cx="19607561" cy="796050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5222" y="9525199"/>
              <a:ext cx="4253329" cy="1291473"/>
            </a:xfrm>
            <a:prstGeom prst="rect">
              <a:avLst/>
            </a:prstGeom>
          </p:spPr>
        </p:pic>
        <p:pic>
          <p:nvPicPr>
            <p:cNvPr id="12" name="Рисунок 11" descr="log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995646" y="9717798"/>
              <a:ext cx="5366143" cy="1397823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5941" y="3247967"/>
              <a:ext cx="4313857" cy="1678443"/>
            </a:xfrm>
            <a:prstGeom prst="rect">
              <a:avLst/>
            </a:prstGeom>
          </p:spPr>
        </p:pic>
        <p:pic>
          <p:nvPicPr>
            <p:cNvPr id="24" name="Picture 2" descr="http://www.dagc.ru/wp-content/uploads/2015/10/12.jpe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40" t="12966" r="18944" b="12582"/>
            <a:stretch/>
          </p:blipFill>
          <p:spPr bwMode="auto">
            <a:xfrm>
              <a:off x="16917866" y="4906142"/>
              <a:ext cx="1757924" cy="23209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http://hd-1080p.com/file/31-kanal-932x652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25" r="19192"/>
            <a:stretch/>
          </p:blipFill>
          <p:spPr bwMode="auto">
            <a:xfrm>
              <a:off x="19652248" y="4984330"/>
              <a:ext cx="1709541" cy="2164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T:\Users\e.glazkova\AppData\Local\Microsoft\Windows\Temporary Internet Files\Content.Outlook\5CCVRFS5\TCK1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7034" y="7227091"/>
              <a:ext cx="4294966" cy="1183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Рисунок 26" descr="logo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815665" y="5257594"/>
              <a:ext cx="2358094" cy="1618047"/>
            </a:xfrm>
            <a:prstGeom prst="rect">
              <a:avLst/>
            </a:prstGeom>
          </p:spPr>
        </p:pic>
        <p:pic>
          <p:nvPicPr>
            <p:cNvPr id="28" name="Picture 2" descr="http://www.dorogoe-voronezh.ru/images/events/9b/tv-gubernia-logo-2-001.jp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43" b="18201"/>
            <a:stretch/>
          </p:blipFill>
          <p:spPr bwMode="auto">
            <a:xfrm>
              <a:off x="5810256" y="9164094"/>
              <a:ext cx="3368136" cy="2013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http://tv-on.ru/images/tv/tivicom.pn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13" t="11798" r="5685" b="10916"/>
            <a:stretch/>
          </p:blipFill>
          <p:spPr bwMode="auto">
            <a:xfrm>
              <a:off x="6737850" y="5082472"/>
              <a:ext cx="2693333" cy="1919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616" r="472"/>
            <a:stretch/>
          </p:blipFill>
          <p:spPr>
            <a:xfrm>
              <a:off x="5810256" y="3250091"/>
              <a:ext cx="3748722" cy="1607344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92719" y="3249528"/>
              <a:ext cx="5366143" cy="1264111"/>
            </a:xfrm>
            <a:prstGeom prst="rect">
              <a:avLst/>
            </a:prstGeom>
          </p:spPr>
        </p:pic>
        <p:pic>
          <p:nvPicPr>
            <p:cNvPr id="32" name="Picture 2" descr="http://cs624126.vk.me/v624126533/17363/iYMTjDjzw1w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94564" y="7410196"/>
              <a:ext cx="1964297" cy="18575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16170" y="7392577"/>
              <a:ext cx="1999667" cy="1875177"/>
            </a:xfrm>
            <a:prstGeom prst="rect">
              <a:avLst/>
            </a:prstGeom>
          </p:spPr>
        </p:pic>
        <p:pic>
          <p:nvPicPr>
            <p:cNvPr id="34" name="Picture 2" descr="http://altesmedia.ru/templates/kedreon/images/logo.pn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13840" y="7148903"/>
              <a:ext cx="2035778" cy="2222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5" descr="Логотип_Валера копия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17584" y="5096715"/>
              <a:ext cx="1776060" cy="1906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38" t="13471" r="23812" b="22894"/>
            <a:stretch/>
          </p:blipFill>
          <p:spPr>
            <a:xfrm>
              <a:off x="2558451" y="5848109"/>
              <a:ext cx="1886595" cy="1990712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64" t="32522" r="24922" b="35336"/>
            <a:stretch/>
          </p:blipFill>
          <p:spPr>
            <a:xfrm>
              <a:off x="1754228" y="3217272"/>
              <a:ext cx="3769567" cy="1672981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168" y="9030223"/>
              <a:ext cx="3365843" cy="2085398"/>
            </a:xfrm>
            <a:prstGeom prst="rect">
              <a:avLst/>
            </a:prstGeom>
          </p:spPr>
        </p:pic>
        <p:pic>
          <p:nvPicPr>
            <p:cNvPr id="1026" name="Picture 2" descr="http://cs623326.vk.me/v623326478/1de73/zag58p66jGE.jp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69307" y="7177655"/>
              <a:ext cx="1905000" cy="2238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8707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>
            <a:spLocks noChangeAspect="1"/>
          </p:cNvSpPr>
          <p:nvPr/>
        </p:nvSpPr>
        <p:spPr>
          <a:xfrm>
            <a:off x="11807009" y="2388252"/>
            <a:ext cx="11815457" cy="7626593"/>
          </a:xfrm>
          <a:prstGeom prst="rect">
            <a:avLst/>
          </a:prstGeom>
          <a:blipFill dpi="0" rotWithShape="1">
            <a:blip r:embed="rId2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23" t="259" r="1" b="-3715"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62172" y="-64808"/>
            <a:ext cx="21034375" cy="2651125"/>
          </a:xfrm>
        </p:spPr>
        <p:txBody>
          <a:bodyPr/>
          <a:lstStyle/>
          <a:p>
            <a:r>
              <a:rPr lang="ru-RU" dirty="0" smtClean="0"/>
              <a:t>ТВ-7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6978" y="169540"/>
            <a:ext cx="2615489" cy="22187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4158" y="2388252"/>
            <a:ext cx="10525201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b="1" dirty="0" smtClean="0"/>
              <a:t>«ТВ-7»</a:t>
            </a:r>
            <a:r>
              <a:rPr lang="ru-RU" sz="2800" dirty="0" smtClean="0"/>
              <a:t> </a:t>
            </a:r>
            <a:r>
              <a:rPr lang="ru-RU" sz="2400" dirty="0"/>
              <a:t>– </a:t>
            </a:r>
            <a:r>
              <a:rPr lang="ru-RU" sz="2400" dirty="0" smtClean="0"/>
              <a:t>одна </a:t>
            </a:r>
            <a:r>
              <a:rPr lang="ru-RU" sz="2400" dirty="0"/>
              <a:t>из старейших в России региональных телекомпаний. </a:t>
            </a:r>
            <a:endParaRPr lang="ru-RU" sz="2400" dirty="0" smtClean="0"/>
          </a:p>
          <a:p>
            <a:pPr algn="just">
              <a:lnSpc>
                <a:spcPct val="150000"/>
              </a:lnSpc>
            </a:pPr>
            <a:r>
              <a:rPr lang="ru-RU" sz="2400" b="1" i="1" dirty="0" smtClean="0"/>
              <a:t>Зона вещания: </a:t>
            </a:r>
            <a:r>
              <a:rPr lang="ru-RU" sz="2400" dirty="0"/>
              <a:t>э</a:t>
            </a:r>
            <a:r>
              <a:rPr lang="ru-RU" sz="2400" dirty="0" smtClean="0"/>
              <a:t>фирное </a:t>
            </a:r>
            <a:r>
              <a:rPr lang="ru-RU" sz="2400" dirty="0"/>
              <a:t>вещание охватывает город Вологду и центральные районы Вологодской области. В сетях компании «Ростелеком» вещание идет  на всей территории Вологодской области.</a:t>
            </a:r>
          </a:p>
          <a:p>
            <a:pPr algn="just">
              <a:lnSpc>
                <a:spcPct val="150000"/>
              </a:lnSpc>
            </a:pPr>
            <a:r>
              <a:rPr lang="ru-RU" sz="2400" b="1" i="1" dirty="0" smtClean="0"/>
              <a:t>Контент: </a:t>
            </a:r>
            <a:r>
              <a:rPr lang="ru-RU" sz="2400" dirty="0" smtClean="0"/>
              <a:t>в </a:t>
            </a:r>
            <a:r>
              <a:rPr lang="ru-RU" sz="2400" dirty="0"/>
              <a:t>сетке </a:t>
            </a:r>
            <a:r>
              <a:rPr lang="ru-RU" sz="2400" dirty="0" smtClean="0"/>
              <a:t>вещания – информационные</a:t>
            </a:r>
            <a:r>
              <a:rPr lang="ru-RU" sz="2400" dirty="0"/>
              <a:t>, познавательные, музыкальные и развлекательные программы, документальные и художественные фильмы, сериалы, прямые трансляции хоккейных и баскетбольных матчей.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ru-RU" sz="2400" dirty="0"/>
              <a:t>Особенной популярностью пользуются программы собственного производства: «Новости Вологды</a:t>
            </a:r>
            <a:r>
              <a:rPr lang="ru-RU" sz="2400" dirty="0" smtClean="0"/>
              <a:t>», </a:t>
            </a:r>
            <a:r>
              <a:rPr lang="ru-RU" sz="2400" dirty="0"/>
              <a:t>«Перекресток», «</a:t>
            </a:r>
            <a:r>
              <a:rPr lang="ru-RU" sz="2400" dirty="0" err="1"/>
              <a:t>Спецрепортаж</a:t>
            </a:r>
            <a:r>
              <a:rPr lang="ru-RU" sz="2400" dirty="0"/>
              <a:t>», «Территория безопасности», «В центре внимания», «Область бренда</a:t>
            </a:r>
            <a:r>
              <a:rPr lang="ru-RU" sz="2400" dirty="0" smtClean="0"/>
              <a:t>»</a:t>
            </a:r>
            <a:endParaRPr lang="ru-RU" sz="2400" dirty="0"/>
          </a:p>
          <a:p>
            <a:pPr algn="just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sz="2400" dirty="0" smtClean="0"/>
              <a:t>Сайт: </a:t>
            </a:r>
            <a:r>
              <a:rPr lang="en-US" sz="2400" u="sng" dirty="0" smtClean="0"/>
              <a:t>http</a:t>
            </a:r>
            <a:r>
              <a:rPr lang="en-US" sz="2400" u="sng" dirty="0"/>
              <a:t>://www.tv7vologda.ru/</a:t>
            </a:r>
            <a:endParaRPr lang="ru-RU" sz="24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1807010" y="2388252"/>
            <a:ext cx="11187806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2400" b="1" dirty="0" smtClean="0"/>
              <a:t>Вологда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2000" dirty="0" smtClean="0"/>
              <a:t>Город </a:t>
            </a:r>
            <a:r>
              <a:rPr lang="ru-RU" sz="2000" dirty="0"/>
              <a:t>с развитой многоотраслевой экономикой. </a:t>
            </a:r>
            <a:r>
              <a:rPr lang="ru-RU" sz="2000" dirty="0" smtClean="0"/>
              <a:t>В </a:t>
            </a:r>
            <a:r>
              <a:rPr lang="ru-RU" sz="2000" dirty="0"/>
              <a:t>городе сосредоточено почти все машиностроение и металлообработка области. И</a:t>
            </a:r>
            <a:r>
              <a:rPr lang="ru-RU" sz="2000" dirty="0" smtClean="0"/>
              <a:t>звестность </a:t>
            </a:r>
            <a:r>
              <a:rPr lang="ru-RU" sz="2000" dirty="0"/>
              <a:t>Вологде принесли предприятия молочной </a:t>
            </a:r>
            <a:r>
              <a:rPr lang="ru-RU" sz="2000" dirty="0" smtClean="0"/>
              <a:t>промышленности (Вологодское масло).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800" b="1" dirty="0" smtClean="0"/>
              <a:t>Население Вологды</a:t>
            </a:r>
            <a:r>
              <a:rPr lang="ru-RU" sz="2800" dirty="0" smtClean="0"/>
              <a:t> – </a:t>
            </a:r>
            <a:r>
              <a:rPr lang="ru-RU" sz="2800" b="1" dirty="0" smtClean="0"/>
              <a:t>315 тыс</a:t>
            </a:r>
            <a:r>
              <a:rPr lang="ru-RU" sz="2800" dirty="0" smtClean="0"/>
              <a:t>. чел.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800" b="1" dirty="0" smtClean="0"/>
              <a:t>Население Вологодской области </a:t>
            </a:r>
            <a:r>
              <a:rPr lang="ru-RU" sz="2800" dirty="0" smtClean="0"/>
              <a:t>- </a:t>
            </a:r>
            <a:r>
              <a:rPr lang="ru-RU" sz="2800" b="1" dirty="0"/>
              <a:t>1,2 млн </a:t>
            </a:r>
            <a:r>
              <a:rPr lang="ru-RU" sz="2800" dirty="0"/>
              <a:t>чел. (янв. 2015</a:t>
            </a:r>
            <a:r>
              <a:rPr lang="ru-RU" sz="2800" dirty="0" smtClean="0"/>
              <a:t>)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ru-RU" sz="2800" dirty="0" smtClean="0"/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ru-RU" sz="2800" dirty="0" smtClean="0"/>
              <a:t>Средний </a:t>
            </a:r>
            <a:r>
              <a:rPr lang="ru-RU" sz="2800" b="1" dirty="0" smtClean="0"/>
              <a:t>доход</a:t>
            </a:r>
            <a:r>
              <a:rPr lang="ru-RU" sz="2800" dirty="0" smtClean="0"/>
              <a:t> </a:t>
            </a:r>
            <a:r>
              <a:rPr lang="ru-RU" sz="2800" dirty="0"/>
              <a:t>на душу </a:t>
            </a:r>
            <a:r>
              <a:rPr lang="ru-RU" sz="2800" dirty="0" smtClean="0"/>
              <a:t>населения – </a:t>
            </a:r>
            <a:r>
              <a:rPr lang="ru-RU" sz="2800" b="1" dirty="0"/>
              <a:t>26 тыс</a:t>
            </a:r>
            <a:r>
              <a:rPr lang="ru-RU" sz="2800" dirty="0"/>
              <a:t>. </a:t>
            </a:r>
            <a:r>
              <a:rPr lang="ru-RU" sz="2800" dirty="0" smtClean="0"/>
              <a:t>руб.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ru-RU" sz="2800" dirty="0" smtClean="0"/>
              <a:t>(авг.2015, </a:t>
            </a:r>
            <a:r>
              <a:rPr lang="ru-RU" sz="2800" dirty="0" err="1" smtClean="0"/>
              <a:t>Вологдастат</a:t>
            </a:r>
            <a:r>
              <a:rPr lang="ru-RU" sz="2800" dirty="0"/>
              <a:t>)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123612" y="11735507"/>
            <a:ext cx="20111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+mj-lt"/>
              </a:rPr>
              <a:t>Потенциальный охват аудитории – </a:t>
            </a:r>
            <a:r>
              <a:rPr lang="ru-RU" sz="3600" b="1" i="1" dirty="0">
                <a:latin typeface="+mj-lt"/>
              </a:rPr>
              <a:t>более 500 </a:t>
            </a:r>
            <a:r>
              <a:rPr lang="ru-RU" sz="3600" b="1" i="1" dirty="0" smtClean="0">
                <a:latin typeface="+mj-lt"/>
              </a:rPr>
              <a:t>тыс. </a:t>
            </a:r>
            <a:r>
              <a:rPr lang="ru-RU" sz="3600" b="1" i="1" dirty="0">
                <a:latin typeface="+mj-lt"/>
              </a:rPr>
              <a:t>чел.</a:t>
            </a:r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-50407" y="13076746"/>
            <a:ext cx="57973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>
                <a:latin typeface="Rockwell" pitchFamily="18" charset="0"/>
                <a:cs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9pPr>
          </a:lstStyle>
          <a:p>
            <a:pPr algn="r"/>
            <a:r>
              <a:rPr lang="ru-RU" dirty="0"/>
              <a:t>Источник: </a:t>
            </a:r>
            <a:r>
              <a:rPr lang="ru-RU" dirty="0" smtClean="0"/>
              <a:t>Росстат, данные канала</a:t>
            </a:r>
          </a:p>
        </p:txBody>
      </p:sp>
    </p:spTree>
    <p:extLst>
      <p:ext uri="{BB962C8B-B14F-4D97-AF65-F5344CB8AC3E}">
        <p14:creationId xmlns:p14="http://schemas.microsoft.com/office/powerpoint/2010/main" val="52665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50624" y="2604459"/>
            <a:ext cx="11250677" cy="9063285"/>
          </a:xfrm>
          <a:prstGeom prst="rect">
            <a:avLst/>
          </a:prstGeom>
          <a:blipFill dpi="0" rotWithShape="1">
            <a:blip r:embed="rId2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376" b="-28"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3445" y="0"/>
            <a:ext cx="21034375" cy="2651125"/>
          </a:xfrm>
        </p:spPr>
        <p:txBody>
          <a:bodyPr/>
          <a:lstStyle/>
          <a:p>
            <a:r>
              <a:rPr lang="ru-RU" b="1" dirty="0" smtClean="0"/>
              <a:t>АЛЬТЕС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39159" y="2604459"/>
            <a:ext cx="10651474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sz="2800" dirty="0" smtClean="0"/>
              <a:t>«</a:t>
            </a:r>
            <a:r>
              <a:rPr lang="ru-RU" sz="2800" b="1" dirty="0" err="1" smtClean="0"/>
              <a:t>Альтес</a:t>
            </a:r>
            <a:r>
              <a:rPr lang="ru-RU" sz="2800" b="1" dirty="0" smtClean="0"/>
              <a:t>» </a:t>
            </a:r>
            <a:r>
              <a:rPr lang="ru-RU" sz="2400" dirty="0"/>
              <a:t>– круглосуточный </a:t>
            </a:r>
            <a:r>
              <a:rPr lang="ru-RU" sz="2400" dirty="0" smtClean="0"/>
              <a:t>телеканал</a:t>
            </a:r>
            <a:r>
              <a:rPr lang="ru-RU" sz="2400" dirty="0"/>
              <a:t> </a:t>
            </a:r>
            <a:r>
              <a:rPr lang="ru-RU" sz="2400" dirty="0" smtClean="0"/>
              <a:t>Читинского района Забайкальского края</a:t>
            </a:r>
          </a:p>
          <a:p>
            <a:pPr algn="just">
              <a:lnSpc>
                <a:spcPct val="150000"/>
              </a:lnSpc>
            </a:pPr>
            <a:r>
              <a:rPr lang="ru-RU" sz="2400" b="1" i="1" dirty="0" smtClean="0"/>
              <a:t>Зона вещания: </a:t>
            </a:r>
            <a:r>
              <a:rPr lang="ru-RU" sz="2400" dirty="0" smtClean="0"/>
              <a:t>канал вещает в г</a:t>
            </a:r>
            <a:r>
              <a:rPr lang="ru-RU" sz="2400" dirty="0"/>
              <a:t>. </a:t>
            </a:r>
            <a:r>
              <a:rPr lang="ru-RU" sz="2400" dirty="0" smtClean="0"/>
              <a:t>Чите, Читинском районе, </a:t>
            </a:r>
            <a:r>
              <a:rPr lang="ru-RU" sz="2400" dirty="0"/>
              <a:t>г. </a:t>
            </a:r>
            <a:r>
              <a:rPr lang="ru-RU" sz="2400" dirty="0" err="1" smtClean="0"/>
              <a:t>Краснокаменске</a:t>
            </a:r>
            <a:r>
              <a:rPr lang="ru-RU" sz="2400" dirty="0"/>
              <a:t>. Операторы трансляции: аналог ОРТПЦ, кабель МТС, ТТК, Ростелеком</a:t>
            </a:r>
            <a:r>
              <a:rPr lang="ru-RU" sz="2400" dirty="0" smtClean="0"/>
              <a:t>.</a:t>
            </a:r>
          </a:p>
          <a:p>
            <a:pPr lvl="0" algn="just">
              <a:lnSpc>
                <a:spcPct val="150000"/>
              </a:lnSpc>
            </a:pPr>
            <a:r>
              <a:rPr lang="ru-RU" sz="2400" b="1" i="1" dirty="0" smtClean="0"/>
              <a:t>Контент: </a:t>
            </a:r>
            <a:r>
              <a:rPr lang="ru-RU" sz="2400" dirty="0" smtClean="0"/>
              <a:t>канал имеет семейно-развлекательную направленность. Фильмы </a:t>
            </a:r>
            <a:r>
              <a:rPr lang="ru-RU" sz="2400" dirty="0"/>
              <a:t>- 55</a:t>
            </a:r>
            <a:r>
              <a:rPr lang="ru-RU" sz="2400" dirty="0" smtClean="0"/>
              <a:t>%, информационно-развлекательные </a:t>
            </a:r>
            <a:r>
              <a:rPr lang="ru-RU" sz="2400" dirty="0"/>
              <a:t>– </a:t>
            </a:r>
            <a:r>
              <a:rPr lang="ru-RU" sz="2400" dirty="0" smtClean="0"/>
              <a:t>23</a:t>
            </a:r>
            <a:r>
              <a:rPr lang="ru-RU" sz="2400" dirty="0"/>
              <a:t>% </a:t>
            </a:r>
            <a:r>
              <a:rPr lang="ru-RU" sz="2400" dirty="0" smtClean="0"/>
              <a:t>общественно-политические </a:t>
            </a:r>
            <a:r>
              <a:rPr lang="ru-RU" sz="2400" dirty="0"/>
              <a:t>программы </a:t>
            </a:r>
            <a:r>
              <a:rPr lang="ru-RU" sz="2400" dirty="0" smtClean="0"/>
              <a:t>– 10%, информационные программы </a:t>
            </a:r>
            <a:r>
              <a:rPr lang="ru-RU" sz="2400" dirty="0"/>
              <a:t>– </a:t>
            </a:r>
            <a:r>
              <a:rPr lang="ru-RU" sz="2400" dirty="0" smtClean="0"/>
              <a:t>7%, культурно-просветительские </a:t>
            </a:r>
            <a:r>
              <a:rPr lang="ru-RU" sz="2400" dirty="0"/>
              <a:t>– </a:t>
            </a:r>
            <a:r>
              <a:rPr lang="ru-RU" sz="2400" dirty="0" smtClean="0"/>
              <a:t>5</a:t>
            </a:r>
            <a:r>
              <a:rPr lang="ru-RU" sz="2400" dirty="0"/>
              <a:t>%.</a:t>
            </a:r>
            <a:endParaRPr lang="ru-RU" sz="2400" dirty="0" smtClean="0"/>
          </a:p>
          <a:p>
            <a:pPr lvl="0" algn="just">
              <a:lnSpc>
                <a:spcPct val="150000"/>
              </a:lnSpc>
            </a:pPr>
            <a:r>
              <a:rPr lang="ru-RU" sz="2400" dirty="0"/>
              <a:t>Собственное вещание – общественно-политические и развлекательные программы, региональные новости – 7 раз в сутки</a:t>
            </a:r>
            <a:r>
              <a:rPr lang="ru-RU" sz="2400" dirty="0" smtClean="0"/>
              <a:t>.</a:t>
            </a:r>
          </a:p>
          <a:p>
            <a:pPr lvl="0" algn="just">
              <a:lnSpc>
                <a:spcPct val="150000"/>
              </a:lnSpc>
            </a:pPr>
            <a:endParaRPr lang="ru-RU" sz="2400" dirty="0" smtClean="0"/>
          </a:p>
          <a:p>
            <a:pPr algn="just">
              <a:lnSpc>
                <a:spcPct val="150000"/>
              </a:lnSpc>
              <a:spcBef>
                <a:spcPts val="1200"/>
              </a:spcBef>
              <a:buNone/>
            </a:pPr>
            <a:r>
              <a:rPr lang="ru-RU" sz="2400" dirty="0" smtClean="0"/>
              <a:t>Сайт: </a:t>
            </a:r>
            <a:r>
              <a:rPr lang="en-US" sz="2400" u="sng" dirty="0"/>
              <a:t>http://altesmedia.ru</a:t>
            </a:r>
            <a:r>
              <a:rPr lang="en-US" sz="2400" dirty="0"/>
              <a:t>/</a:t>
            </a:r>
            <a:endParaRPr lang="ru-RU" sz="24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2252960" y="2604459"/>
            <a:ext cx="10607040" cy="6140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ru-RU" sz="2400" b="1" dirty="0" smtClean="0"/>
              <a:t>Чита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/>
              <a:t>Чита</a:t>
            </a:r>
            <a:r>
              <a:rPr lang="ru-RU" sz="2000" dirty="0"/>
              <a:t> </a:t>
            </a:r>
            <a:r>
              <a:rPr lang="ru-RU" sz="2000" dirty="0" smtClean="0"/>
              <a:t>— </a:t>
            </a:r>
            <a:r>
              <a:rPr lang="ru-RU" sz="2000" dirty="0"/>
              <a:t>административный центр Забайкальского </a:t>
            </a:r>
            <a:r>
              <a:rPr lang="ru-RU" sz="2000" dirty="0" smtClean="0"/>
              <a:t>края, </a:t>
            </a:r>
            <a:r>
              <a:rPr lang="ru-RU" sz="2000" dirty="0"/>
              <a:t>крупный транспортный </a:t>
            </a:r>
            <a:r>
              <a:rPr lang="ru-RU" sz="2000" dirty="0" smtClean="0"/>
              <a:t>узел.</a:t>
            </a:r>
            <a:r>
              <a:rPr lang="ru-RU" sz="2000" dirty="0"/>
              <a:t> Доминирующей промышленностью является </a:t>
            </a:r>
            <a:r>
              <a:rPr lang="ru-RU" sz="2000" dirty="0" smtClean="0"/>
              <a:t>энергетика.</a:t>
            </a:r>
          </a:p>
          <a:p>
            <a:pPr algn="just">
              <a:lnSpc>
                <a:spcPct val="150000"/>
              </a:lnSpc>
            </a:pPr>
            <a:endParaRPr lang="ru-RU" sz="2000" dirty="0"/>
          </a:p>
          <a:p>
            <a:pPr algn="just">
              <a:lnSpc>
                <a:spcPct val="150000"/>
              </a:lnSpc>
            </a:pPr>
            <a:r>
              <a:rPr lang="ru-RU" sz="2800" b="1" dirty="0" smtClean="0"/>
              <a:t>Население Читы</a:t>
            </a:r>
            <a:r>
              <a:rPr lang="ru-RU" sz="2800" dirty="0" smtClean="0"/>
              <a:t> </a:t>
            </a:r>
            <a:r>
              <a:rPr lang="ru-RU" sz="2800" b="1" dirty="0"/>
              <a:t>– </a:t>
            </a:r>
            <a:r>
              <a:rPr lang="ru-RU" sz="2800" b="1" dirty="0" smtClean="0"/>
              <a:t>339 </a:t>
            </a:r>
            <a:r>
              <a:rPr lang="ru-RU" sz="2800" b="1" dirty="0"/>
              <a:t>тыс</a:t>
            </a:r>
            <a:r>
              <a:rPr lang="ru-RU" sz="2800" dirty="0" smtClean="0"/>
              <a:t>. чел. (янв. 2015)</a:t>
            </a:r>
          </a:p>
          <a:p>
            <a:pPr algn="just">
              <a:lnSpc>
                <a:spcPct val="150000"/>
              </a:lnSpc>
            </a:pPr>
            <a:r>
              <a:rPr lang="ru-RU" sz="2800" b="1" dirty="0" smtClean="0"/>
              <a:t>Население </a:t>
            </a:r>
            <a:r>
              <a:rPr lang="ru-RU" sz="2800" b="1" dirty="0" err="1" smtClean="0"/>
              <a:t>Краснокаменска</a:t>
            </a:r>
            <a:r>
              <a:rPr lang="ru-RU" sz="2800" b="1" dirty="0" smtClean="0"/>
              <a:t> – 64 тыс. </a:t>
            </a:r>
            <a:r>
              <a:rPr lang="ru-RU" sz="2800" dirty="0" smtClean="0"/>
              <a:t>чел. (янв. 2015)</a:t>
            </a:r>
          </a:p>
          <a:p>
            <a:pPr algn="just">
              <a:lnSpc>
                <a:spcPct val="150000"/>
              </a:lnSpc>
            </a:pPr>
            <a:r>
              <a:rPr lang="ru-RU" sz="2800" b="1" dirty="0" smtClean="0"/>
              <a:t>Население Забайкальского края – 1,08 млн </a:t>
            </a:r>
            <a:r>
              <a:rPr lang="ru-RU" sz="2800" dirty="0" smtClean="0"/>
              <a:t>чел. (янв. 2015)</a:t>
            </a:r>
          </a:p>
          <a:p>
            <a:pPr algn="just">
              <a:lnSpc>
                <a:spcPct val="150000"/>
              </a:lnSpc>
            </a:pPr>
            <a:endParaRPr lang="ru-RU" sz="2800" dirty="0" smtClean="0"/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ru-RU" sz="2800" dirty="0" smtClean="0"/>
              <a:t>Среднемесячная </a:t>
            </a:r>
            <a:r>
              <a:rPr lang="ru-RU" sz="2800" b="1" dirty="0" smtClean="0"/>
              <a:t>зарплата</a:t>
            </a:r>
            <a:r>
              <a:rPr lang="ru-RU" sz="2800" dirty="0" smtClean="0"/>
              <a:t> – </a:t>
            </a:r>
            <a:r>
              <a:rPr lang="ru-RU" sz="2800" b="1" dirty="0" smtClean="0"/>
              <a:t>29 тыс. </a:t>
            </a:r>
            <a:r>
              <a:rPr lang="ru-RU" sz="2800" dirty="0" smtClean="0"/>
              <a:t>руб.</a:t>
            </a:r>
            <a:r>
              <a:rPr lang="ru-RU" sz="2800" b="1" dirty="0" smtClean="0"/>
              <a:t> 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ru-RU" sz="2800" dirty="0" smtClean="0"/>
              <a:t>(2014, </a:t>
            </a:r>
            <a:r>
              <a:rPr lang="ru-RU" sz="2800" dirty="0" err="1" smtClean="0"/>
              <a:t>Забайкалрайстат</a:t>
            </a:r>
            <a:r>
              <a:rPr lang="ru-RU" sz="2800" dirty="0" smtClean="0"/>
              <a:t>).</a:t>
            </a:r>
            <a:endParaRPr lang="ru-RU" sz="2800" dirty="0"/>
          </a:p>
        </p:txBody>
      </p:sp>
      <p:pic>
        <p:nvPicPr>
          <p:cNvPr id="1026" name="Picture 2" descr="http://altesmedia.ru/templates/kedreon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9499" y="463880"/>
            <a:ext cx="2121802" cy="214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25132" y="11021413"/>
            <a:ext cx="20208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atin typeface="+mj-lt"/>
              </a:rPr>
              <a:t>Потенциальный охват аудитории – </a:t>
            </a:r>
            <a:r>
              <a:rPr lang="ru-RU" sz="3600" b="1" i="1" dirty="0">
                <a:latin typeface="+mj-lt"/>
              </a:rPr>
              <a:t>более 480</a:t>
            </a:r>
            <a:r>
              <a:rPr lang="ru-RU" sz="3600" dirty="0"/>
              <a:t> </a:t>
            </a:r>
            <a:r>
              <a:rPr lang="ru-RU" sz="3600" b="1" i="1" dirty="0" smtClean="0">
                <a:latin typeface="+mj-lt"/>
              </a:rPr>
              <a:t>тыс. </a:t>
            </a:r>
            <a:r>
              <a:rPr lang="ru-RU" sz="3600" b="1" i="1" dirty="0">
                <a:latin typeface="+mj-lt"/>
              </a:rPr>
              <a:t>чел.</a:t>
            </a:r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-50407" y="13076746"/>
            <a:ext cx="57973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>
                <a:latin typeface="Rockwell" pitchFamily="18" charset="0"/>
                <a:cs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9pPr>
          </a:lstStyle>
          <a:p>
            <a:pPr algn="r"/>
            <a:r>
              <a:rPr lang="ru-RU" dirty="0"/>
              <a:t>Источник: </a:t>
            </a:r>
            <a:r>
              <a:rPr lang="ru-RU" dirty="0" smtClean="0"/>
              <a:t>Росстат, данные канала</a:t>
            </a:r>
          </a:p>
        </p:txBody>
      </p:sp>
    </p:spTree>
    <p:extLst>
      <p:ext uri="{BB962C8B-B14F-4D97-AF65-F5344CB8AC3E}">
        <p14:creationId xmlns:p14="http://schemas.microsoft.com/office/powerpoint/2010/main" val="220070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625943" y="2604459"/>
            <a:ext cx="11793895" cy="9133451"/>
          </a:xfrm>
          <a:prstGeom prst="rect">
            <a:avLst/>
          </a:prstGeom>
          <a:blipFill dpi="0" rotWithShape="1">
            <a:blip r:embed="rId2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2" b="386"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ТОМСКОЕ ВРЕМЯ</a:t>
            </a:r>
            <a:endParaRPr lang="ru-RU" dirty="0"/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-50407" y="13076746"/>
            <a:ext cx="57973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>
                <a:latin typeface="Rockwell" pitchFamily="18" charset="0"/>
                <a:cs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9pPr>
          </a:lstStyle>
          <a:p>
            <a:pPr algn="r"/>
            <a:r>
              <a:rPr lang="ru-RU" dirty="0"/>
              <a:t>Источник: </a:t>
            </a:r>
            <a:r>
              <a:rPr lang="ru-RU" dirty="0" smtClean="0"/>
              <a:t>Росстат, данные канала</a:t>
            </a:r>
          </a:p>
        </p:txBody>
      </p:sp>
      <p:pic>
        <p:nvPicPr>
          <p:cNvPr id="6" name="Picture 2" descr="http://cs623326.vk.me/v623326478/1de73/zag58p66j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0327" y="366083"/>
            <a:ext cx="1905000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31520" y="2604459"/>
            <a:ext cx="9742634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ru-RU" sz="2800" dirty="0" smtClean="0"/>
              <a:t>«</a:t>
            </a:r>
            <a:r>
              <a:rPr lang="ru-RU" sz="2800" b="1" dirty="0" smtClean="0"/>
              <a:t>Томское время</a:t>
            </a:r>
            <a:r>
              <a:rPr lang="ru-RU" sz="2800" dirty="0" smtClean="0"/>
              <a:t>» </a:t>
            </a:r>
            <a:r>
              <a:rPr lang="ru-RU" sz="2400" dirty="0" smtClean="0"/>
              <a:t>— </a:t>
            </a:r>
            <a:r>
              <a:rPr lang="ru-RU" sz="2400" dirty="0" smtClean="0"/>
              <a:t>губернский </a:t>
            </a:r>
            <a:r>
              <a:rPr lang="ru-RU" sz="2400" dirty="0" smtClean="0"/>
              <a:t>канал. Единственный в Томске осуществляет </a:t>
            </a:r>
            <a:r>
              <a:rPr lang="ru-RU" sz="2400" dirty="0"/>
              <a:t>круглосуточное  собственное вещание </a:t>
            </a:r>
            <a:endParaRPr lang="ru-RU" sz="2400" dirty="0" smtClean="0"/>
          </a:p>
          <a:p>
            <a:pPr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ru-RU" sz="2400" b="1" i="1" dirty="0" smtClean="0"/>
              <a:t>Контент: </a:t>
            </a:r>
            <a:r>
              <a:rPr lang="ru-RU" sz="2400" dirty="0" smtClean="0"/>
              <a:t>25% - собственный: информационная </a:t>
            </a:r>
            <a:r>
              <a:rPr lang="ru-RU" sz="2400" dirty="0"/>
              <a:t>программа «Томское время. Служба новостей», </a:t>
            </a:r>
            <a:r>
              <a:rPr lang="ru-RU" sz="2400" dirty="0" smtClean="0"/>
              <a:t>ток-шоу </a:t>
            </a:r>
            <a:r>
              <a:rPr lang="ru-RU" sz="2400" dirty="0"/>
              <a:t>«Естественный отбор», авторские проекты, прямые линии, спортивные трансляции, 75% </a:t>
            </a:r>
            <a:r>
              <a:rPr lang="ru-RU" sz="2400" dirty="0" smtClean="0"/>
              <a:t>- приобретаемый: художественные </a:t>
            </a:r>
            <a:r>
              <a:rPr lang="ru-RU" sz="2400" dirty="0"/>
              <a:t>фильмы, документальные и просветительские проекты, </a:t>
            </a:r>
            <a:r>
              <a:rPr lang="ru-RU" sz="2400" dirty="0" smtClean="0"/>
              <a:t>мультфильмы.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ru-RU" sz="2400" dirty="0"/>
              <a:t>40% контента телеканала </a:t>
            </a:r>
            <a:r>
              <a:rPr lang="ru-RU" sz="2400" dirty="0" smtClean="0"/>
              <a:t>составляют </a:t>
            </a:r>
            <a:r>
              <a:rPr lang="ru-RU" sz="2400" dirty="0"/>
              <a:t>информационные программы, 30% — развлекательные и 20% — культурные.</a:t>
            </a:r>
            <a:endParaRPr lang="ru-RU" sz="2400" b="1" i="1" dirty="0" smtClean="0"/>
          </a:p>
          <a:p>
            <a:pPr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ru-RU" sz="2400" b="1" i="1" dirty="0" smtClean="0"/>
              <a:t>Зона вещания: </a:t>
            </a:r>
            <a:r>
              <a:rPr lang="ru-RU" sz="2400" dirty="0"/>
              <a:t> г. Томск,  г. Северск, Томский район.. </a:t>
            </a: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r>
              <a:rPr lang="ru-RU" sz="2000" dirty="0" smtClean="0"/>
              <a:t>Сайт: </a:t>
            </a:r>
            <a:r>
              <a:rPr lang="en-US" sz="2000" u="sng" dirty="0" smtClean="0"/>
              <a:t>http</a:t>
            </a:r>
            <a:r>
              <a:rPr lang="en-US" sz="2000" u="sng" dirty="0"/>
              <a:t>://tomsk-time.ru//</a:t>
            </a:r>
            <a:endParaRPr lang="ru-RU" sz="2000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11625943" y="2604459"/>
            <a:ext cx="10406203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2400" b="1" dirty="0" smtClean="0"/>
              <a:t>Томск</a:t>
            </a:r>
            <a:endParaRPr lang="ru-RU" sz="2400" b="1" dirty="0"/>
          </a:p>
          <a:p>
            <a:pPr algn="just">
              <a:lnSpc>
                <a:spcPct val="150000"/>
              </a:lnSpc>
            </a:pPr>
            <a:r>
              <a:rPr lang="ru-RU" sz="2000" b="1" dirty="0"/>
              <a:t> </a:t>
            </a:r>
            <a:r>
              <a:rPr lang="ru-RU" sz="2000" dirty="0"/>
              <a:t> К</a:t>
            </a:r>
            <a:r>
              <a:rPr lang="ru-RU" sz="2000" dirty="0" smtClean="0"/>
              <a:t>рупный </a:t>
            </a:r>
            <a:r>
              <a:rPr lang="ru-RU" sz="2000" dirty="0"/>
              <a:t>транспортный узел на Транссибирской магистрали (автомагистраль, порт, </a:t>
            </a:r>
            <a:r>
              <a:rPr lang="ru-RU" sz="2000" dirty="0" smtClean="0"/>
              <a:t>аэропорт). Ведущие </a:t>
            </a:r>
            <a:r>
              <a:rPr lang="ru-RU" sz="2000" dirty="0"/>
              <a:t>отрасли промышленности: машиностроение и </a:t>
            </a:r>
            <a:r>
              <a:rPr lang="ru-RU" sz="2000" dirty="0" smtClean="0"/>
              <a:t>металлообработка, нефтедобыча </a:t>
            </a:r>
            <a:r>
              <a:rPr lang="ru-RU" sz="2000" dirty="0"/>
              <a:t>(АО «</a:t>
            </a:r>
            <a:r>
              <a:rPr lang="ru-RU" sz="2000" dirty="0" err="1"/>
              <a:t>Томскнефть</a:t>
            </a:r>
            <a:r>
              <a:rPr lang="ru-RU" sz="2000" dirty="0"/>
              <a:t>»), </a:t>
            </a:r>
            <a:r>
              <a:rPr lang="ru-RU" sz="2000" dirty="0" smtClean="0"/>
              <a:t>химическая, </a:t>
            </a:r>
            <a:r>
              <a:rPr lang="ru-RU" sz="2000" dirty="0"/>
              <a:t>лесная и </a:t>
            </a:r>
            <a:r>
              <a:rPr lang="ru-RU" sz="2000" dirty="0" smtClean="0"/>
              <a:t>деревообрабатывающая.</a:t>
            </a:r>
          </a:p>
          <a:p>
            <a:pPr algn="just">
              <a:lnSpc>
                <a:spcPct val="150000"/>
              </a:lnSpc>
            </a:pPr>
            <a:endParaRPr lang="ru-RU" sz="2000" dirty="0"/>
          </a:p>
          <a:p>
            <a:pPr algn="just">
              <a:lnSpc>
                <a:spcPct val="150000"/>
              </a:lnSpc>
            </a:pPr>
            <a:r>
              <a:rPr lang="ru-RU" sz="2800" b="1" dirty="0" smtClean="0"/>
              <a:t>Население Томска </a:t>
            </a:r>
            <a:r>
              <a:rPr lang="ru-RU" sz="2800" dirty="0" smtClean="0"/>
              <a:t>– </a:t>
            </a:r>
            <a:r>
              <a:rPr lang="ru-RU" sz="2800" b="1" dirty="0" smtClean="0"/>
              <a:t>565 тыс. </a:t>
            </a:r>
            <a:r>
              <a:rPr lang="ru-RU" sz="2800" dirty="0" smtClean="0"/>
              <a:t>чел. </a:t>
            </a:r>
            <a:r>
              <a:rPr lang="ru-RU" sz="2800" dirty="0"/>
              <a:t>(</a:t>
            </a:r>
            <a:r>
              <a:rPr lang="ru-RU" sz="2800" dirty="0" smtClean="0"/>
              <a:t>янв. </a:t>
            </a:r>
            <a:r>
              <a:rPr lang="ru-RU" sz="2800" dirty="0"/>
              <a:t>2015</a:t>
            </a:r>
            <a:r>
              <a:rPr lang="ru-RU" sz="2800" dirty="0" smtClean="0"/>
              <a:t>)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ru-RU" sz="2800" b="1" dirty="0" smtClean="0"/>
              <a:t>Население Томской области – 1,07 млн </a:t>
            </a:r>
            <a:r>
              <a:rPr lang="ru-RU" sz="2800" dirty="0" smtClean="0"/>
              <a:t>чел. </a:t>
            </a:r>
            <a:r>
              <a:rPr lang="ru-RU" sz="2800" dirty="0"/>
              <a:t>(янв. 2015</a:t>
            </a:r>
            <a:r>
              <a:rPr lang="ru-RU" sz="2800" dirty="0" smtClean="0"/>
              <a:t>)</a:t>
            </a:r>
            <a:endParaRPr lang="ru-RU" sz="2800" dirty="0"/>
          </a:p>
          <a:p>
            <a:pPr algn="just">
              <a:lnSpc>
                <a:spcPct val="150000"/>
              </a:lnSpc>
            </a:pPr>
            <a:r>
              <a:rPr lang="ru-RU" sz="2800" dirty="0"/>
              <a:t>Среднемесячная номинальная начисленная </a:t>
            </a:r>
            <a:r>
              <a:rPr lang="ru-RU" sz="2800" dirty="0" smtClean="0"/>
              <a:t>зарплата</a:t>
            </a:r>
            <a:r>
              <a:rPr lang="ru-RU" sz="2800" b="1" dirty="0" smtClean="0"/>
              <a:t> </a:t>
            </a:r>
            <a:r>
              <a:rPr lang="ru-RU" sz="2800" dirty="0" smtClean="0"/>
              <a:t>– </a:t>
            </a:r>
            <a:r>
              <a:rPr lang="ru-RU" sz="2800" b="1" dirty="0" smtClean="0"/>
              <a:t>37 </a:t>
            </a:r>
            <a:r>
              <a:rPr lang="ru-RU" sz="2800" b="1" dirty="0"/>
              <a:t>тыс. </a:t>
            </a:r>
            <a:r>
              <a:rPr lang="ru-RU" sz="2800" dirty="0" smtClean="0"/>
              <a:t>руб</a:t>
            </a:r>
            <a:r>
              <a:rPr lang="ru-RU" sz="2800" dirty="0"/>
              <a:t>. </a:t>
            </a:r>
            <a:r>
              <a:rPr lang="ru-RU" sz="2800" dirty="0" smtClean="0"/>
              <a:t>(2015</a:t>
            </a:r>
            <a:r>
              <a:rPr lang="ru-RU" sz="2800" dirty="0"/>
              <a:t>, </a:t>
            </a:r>
            <a:r>
              <a:rPr lang="ru-RU" sz="2800" dirty="0" err="1" smtClean="0"/>
              <a:t>Томскстат</a:t>
            </a:r>
            <a:r>
              <a:rPr lang="ru-RU" sz="2800" dirty="0" smtClean="0"/>
              <a:t>).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563009" y="12323977"/>
            <a:ext cx="15564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atin typeface="+mj-lt"/>
              </a:rPr>
              <a:t>Потенциальный охват аудитории – порядка 830 тыс. чел</a:t>
            </a:r>
            <a:r>
              <a:rPr lang="ru-RU" sz="3600" b="1" i="1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23293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38116" y="2157628"/>
            <a:ext cx="11708118" cy="8707583"/>
          </a:xfrm>
          <a:prstGeom prst="rect">
            <a:avLst/>
          </a:prstGeom>
          <a:blipFill dpi="0" rotWithShape="1">
            <a:blip r:embed="rId2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273" b="-760"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3014" y="0"/>
            <a:ext cx="21034375" cy="2651125"/>
          </a:xfrm>
        </p:spPr>
        <p:txBody>
          <a:bodyPr/>
          <a:lstStyle/>
          <a:p>
            <a:r>
              <a:rPr lang="ru-RU" dirty="0" smtClean="0"/>
              <a:t>СТВ</a:t>
            </a:r>
            <a:endParaRPr lang="ru-RU" dirty="0"/>
          </a:p>
        </p:txBody>
      </p:sp>
      <p:pic>
        <p:nvPicPr>
          <p:cNvPr id="5" name="Рисунок 4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82200" y="207431"/>
            <a:ext cx="3086660" cy="19573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0949" y="1936218"/>
            <a:ext cx="1071573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ru-RU" sz="2800" dirty="0" smtClean="0"/>
              <a:t>«</a:t>
            </a:r>
            <a:r>
              <a:rPr lang="ru-RU" sz="2800" b="1" dirty="0" smtClean="0"/>
              <a:t>СТВ</a:t>
            </a:r>
            <a:r>
              <a:rPr lang="ru-RU" sz="2800" dirty="0" smtClean="0"/>
              <a:t>» </a:t>
            </a:r>
            <a:r>
              <a:rPr lang="ru-RU" sz="2400" dirty="0"/>
              <a:t>– </a:t>
            </a:r>
            <a:r>
              <a:rPr lang="ru-RU" sz="2400" dirty="0" smtClean="0"/>
              <a:t>главный </a:t>
            </a:r>
            <a:r>
              <a:rPr lang="ru-RU" sz="2400" dirty="0"/>
              <a:t>государственный телеканал Ставропольского края с </a:t>
            </a:r>
            <a:r>
              <a:rPr lang="ru-RU" sz="2400" dirty="0" smtClean="0"/>
              <a:t>24-часовым </a:t>
            </a:r>
            <a:r>
              <a:rPr lang="ru-RU" sz="2400" dirty="0"/>
              <a:t>вещанием и собственным </a:t>
            </a:r>
            <a:r>
              <a:rPr lang="ru-RU" sz="2400" dirty="0" smtClean="0"/>
              <a:t>программированием.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2400" dirty="0" smtClean="0"/>
              <a:t>СТВ </a:t>
            </a:r>
            <a:r>
              <a:rPr lang="ru-RU" sz="2400" dirty="0"/>
              <a:t>- единственное электронное СМИ в регионе, который вещает без включений сетевого партнера.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2400" b="1" i="1" dirty="0"/>
              <a:t>Контент: </a:t>
            </a:r>
            <a:r>
              <a:rPr lang="ru-RU" sz="2400" dirty="0" smtClean="0"/>
              <a:t>кинопоказ – 41%, информационный – 18%, музыкально-развлекательный – 10%, детский – 10%, культурно-просветительский – 8%, </a:t>
            </a:r>
            <a:r>
              <a:rPr lang="ru-RU" sz="2400" dirty="0"/>
              <a:t>д</a:t>
            </a:r>
            <a:r>
              <a:rPr lang="ru-RU" sz="2400" dirty="0" smtClean="0"/>
              <a:t>окументальный – 8%, спортивный – 5%.</a:t>
            </a:r>
            <a:endParaRPr lang="ru-RU" sz="2400" dirty="0"/>
          </a:p>
          <a:p>
            <a:pPr algn="just">
              <a:lnSpc>
                <a:spcPct val="150000"/>
              </a:lnSpc>
              <a:buNone/>
            </a:pPr>
            <a:r>
              <a:rPr lang="ru-RU" sz="2400" b="1" i="1" dirty="0" smtClean="0"/>
              <a:t>Зона вещания: </a:t>
            </a:r>
            <a:r>
              <a:rPr lang="ru-RU" sz="2400" dirty="0" smtClean="0"/>
              <a:t>не </a:t>
            </a:r>
            <a:r>
              <a:rPr lang="ru-RU" sz="2400" dirty="0"/>
              <a:t>только Ставропольский край, но и вся Россия. </a:t>
            </a:r>
            <a:endParaRPr lang="ru-RU" sz="2400" dirty="0" smtClean="0"/>
          </a:p>
          <a:p>
            <a:pPr algn="just">
              <a:lnSpc>
                <a:spcPct val="150000"/>
              </a:lnSpc>
              <a:buNone/>
            </a:pPr>
            <a:r>
              <a:rPr lang="ru-RU" sz="2400" dirty="0" smtClean="0"/>
              <a:t>С 2014 </a:t>
            </a:r>
            <a:r>
              <a:rPr lang="ru-RU" sz="2400" dirty="0"/>
              <a:t>года телеканал начал свое вещание  на платформе “</a:t>
            </a:r>
            <a:r>
              <a:rPr lang="ru-RU" sz="2400" dirty="0" err="1" smtClean="0"/>
              <a:t>Триколор</a:t>
            </a:r>
            <a:r>
              <a:rPr lang="ru-RU" sz="2400" dirty="0" smtClean="0"/>
              <a:t>–ТВ”. Благодаря этому сотрудничеству потенциальная </a:t>
            </a:r>
            <a:r>
              <a:rPr lang="ru-RU" sz="2400" dirty="0"/>
              <a:t>аудитория телеканала увеличилась более чем в 10 раз</a:t>
            </a:r>
            <a:r>
              <a:rPr lang="ru-RU" sz="2400" dirty="0" smtClean="0"/>
              <a:t>.</a:t>
            </a:r>
            <a:endParaRPr lang="ru-RU" sz="2400" dirty="0"/>
          </a:p>
          <a:p>
            <a:pPr algn="just">
              <a:lnSpc>
                <a:spcPct val="150000"/>
              </a:lnSpc>
              <a:buNone/>
            </a:pPr>
            <a:r>
              <a:rPr lang="ru-RU" sz="2000" dirty="0"/>
              <a:t>Сайт</a:t>
            </a:r>
            <a:r>
              <a:rPr lang="ru-RU" sz="2000" dirty="0" smtClean="0"/>
              <a:t>: </a:t>
            </a:r>
            <a:r>
              <a:rPr lang="en-US" sz="2000" u="sng" dirty="0"/>
              <a:t>http://stv24.tv</a:t>
            </a:r>
            <a:r>
              <a:rPr lang="en-US" sz="2000" dirty="0"/>
              <a:t>/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2409479" y="2157628"/>
            <a:ext cx="10819063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400" b="1" dirty="0" smtClean="0"/>
              <a:t>Ставрополь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/>
              <a:t>Административный центр </a:t>
            </a:r>
            <a:r>
              <a:rPr lang="ru-RU" sz="2000" dirty="0"/>
              <a:t>одноименного </a:t>
            </a:r>
            <a:r>
              <a:rPr lang="ru-RU" sz="2000" dirty="0" smtClean="0"/>
              <a:t>края. Город считается крупнейшим </a:t>
            </a:r>
            <a:r>
              <a:rPr lang="ru-RU" sz="2000" dirty="0"/>
              <a:t>промышленным, научно-образовательным и культурным центром Северного Кавказа.</a:t>
            </a:r>
            <a:r>
              <a:rPr lang="ru-RU" sz="2000" dirty="0" smtClean="0"/>
              <a:t> </a:t>
            </a:r>
          </a:p>
          <a:p>
            <a:pPr algn="just">
              <a:lnSpc>
                <a:spcPct val="150000"/>
              </a:lnSpc>
            </a:pPr>
            <a:r>
              <a:rPr lang="ru-RU" sz="2000" dirty="0"/>
              <a:t>В 2013 году Ставрополь стал обладателем Национальной премии «Золотой Меркурий» в номинации «Лучший город с наиболее благоприятными условиями для предпринимательства</a:t>
            </a:r>
            <a:r>
              <a:rPr lang="ru-RU" sz="2000" dirty="0" smtClean="0"/>
              <a:t>».</a:t>
            </a:r>
          </a:p>
          <a:p>
            <a:pPr algn="just">
              <a:lnSpc>
                <a:spcPct val="150000"/>
              </a:lnSpc>
            </a:pPr>
            <a:endParaRPr lang="ru-RU" sz="2000" dirty="0" smtClean="0"/>
          </a:p>
          <a:p>
            <a:pPr algn="just">
              <a:lnSpc>
                <a:spcPct val="150000"/>
              </a:lnSpc>
            </a:pPr>
            <a:r>
              <a:rPr lang="ru-RU" sz="2800" b="1" dirty="0" smtClean="0"/>
              <a:t>Население Ставрополя</a:t>
            </a:r>
            <a:r>
              <a:rPr lang="ru-RU" sz="2800" dirty="0" smtClean="0"/>
              <a:t> </a:t>
            </a:r>
            <a:r>
              <a:rPr lang="ru-RU" sz="2800" dirty="0"/>
              <a:t>– </a:t>
            </a:r>
            <a:r>
              <a:rPr lang="ru-RU" sz="2800" dirty="0" smtClean="0"/>
              <a:t> </a:t>
            </a:r>
            <a:r>
              <a:rPr lang="ru-RU" sz="2800" b="1" dirty="0" smtClean="0"/>
              <a:t>427,5 тыс</a:t>
            </a:r>
            <a:r>
              <a:rPr lang="ru-RU" sz="2800" b="1" dirty="0"/>
              <a:t>. </a:t>
            </a:r>
            <a:r>
              <a:rPr lang="ru-RU" sz="2800" dirty="0" smtClean="0"/>
              <a:t>чел. (июнь 2015)</a:t>
            </a:r>
          </a:p>
          <a:p>
            <a:pPr algn="just">
              <a:lnSpc>
                <a:spcPct val="150000"/>
              </a:lnSpc>
            </a:pPr>
            <a:r>
              <a:rPr lang="ru-RU" sz="2800" b="1" dirty="0" smtClean="0"/>
              <a:t>Население Ставропольского края – 2,8 млн</a:t>
            </a:r>
            <a:r>
              <a:rPr lang="ru-RU" sz="2800" dirty="0" smtClean="0"/>
              <a:t> чел. (янв. 2015)</a:t>
            </a:r>
          </a:p>
          <a:p>
            <a:pPr algn="just">
              <a:lnSpc>
                <a:spcPct val="150000"/>
              </a:lnSpc>
            </a:pPr>
            <a:endParaRPr lang="ru-RU" sz="2800" dirty="0" smtClean="0"/>
          </a:p>
          <a:p>
            <a:pPr algn="just">
              <a:lnSpc>
                <a:spcPct val="150000"/>
              </a:lnSpc>
            </a:pPr>
            <a:r>
              <a:rPr lang="ru-RU" sz="2800" dirty="0"/>
              <a:t>Среднемесячная </a:t>
            </a:r>
            <a:r>
              <a:rPr lang="ru-RU" sz="2800" b="1" dirty="0" smtClean="0"/>
              <a:t>зарплата</a:t>
            </a:r>
            <a:r>
              <a:rPr lang="ru-RU" sz="2800" dirty="0" smtClean="0"/>
              <a:t> – </a:t>
            </a:r>
            <a:r>
              <a:rPr lang="ru-RU" sz="2800" b="1" dirty="0" smtClean="0"/>
              <a:t>28</a:t>
            </a:r>
            <a:r>
              <a:rPr lang="ru-RU" sz="2800" b="1" dirty="0"/>
              <a:t> </a:t>
            </a:r>
            <a:r>
              <a:rPr lang="ru-RU" sz="2800" b="1" dirty="0" smtClean="0"/>
              <a:t>тыс. </a:t>
            </a:r>
            <a:r>
              <a:rPr lang="ru-RU" sz="2800" dirty="0" smtClean="0"/>
              <a:t>рублей.</a:t>
            </a:r>
            <a:endParaRPr lang="ru-RU" sz="2800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1579706" y="8511261"/>
            <a:ext cx="8618217" cy="3988333"/>
            <a:chOff x="12992931" y="4366817"/>
            <a:chExt cx="8609060" cy="4206489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12992931" y="4366817"/>
              <a:ext cx="8609060" cy="2509452"/>
              <a:chOff x="1551856" y="8914135"/>
              <a:chExt cx="8609060" cy="2509452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1551856" y="8914135"/>
                <a:ext cx="8361827" cy="47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i="1" dirty="0">
                    <a:latin typeface="+mj-lt"/>
                  </a:rPr>
                  <a:t>Социально-демографический профиль </a:t>
                </a:r>
                <a:r>
                  <a:rPr lang="ru-RU" sz="2400" b="1" i="1" dirty="0" smtClean="0">
                    <a:latin typeface="+mj-lt"/>
                  </a:rPr>
                  <a:t>аудитории</a:t>
                </a:r>
                <a:endParaRPr lang="ru-RU" sz="2400" b="1" i="1" dirty="0">
                  <a:latin typeface="+mj-lt"/>
                </a:endParaRPr>
              </a:p>
            </p:txBody>
          </p:sp>
          <p:grpSp>
            <p:nvGrpSpPr>
              <p:cNvPr id="24" name="Группа 23"/>
              <p:cNvGrpSpPr/>
              <p:nvPr/>
            </p:nvGrpSpPr>
            <p:grpSpPr>
              <a:xfrm>
                <a:off x="1650486" y="9433641"/>
                <a:ext cx="2824432" cy="1835353"/>
                <a:chOff x="13833451" y="9263386"/>
                <a:chExt cx="2978308" cy="1835353"/>
              </a:xfrm>
            </p:grpSpPr>
            <p:sp>
              <p:nvSpPr>
                <p:cNvPr id="28" name="TextBox 27"/>
                <p:cNvSpPr txBox="1"/>
                <p:nvPr/>
              </p:nvSpPr>
              <p:spPr>
                <a:xfrm>
                  <a:off x="13833451" y="10563208"/>
                  <a:ext cx="2978308" cy="535531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2400" dirty="0"/>
                    <a:t> </a:t>
                  </a:r>
                  <a:r>
                    <a:rPr lang="ru-RU" sz="2400" dirty="0" smtClean="0"/>
                    <a:t> 42</a:t>
                  </a:r>
                  <a:r>
                    <a:rPr lang="en-US" sz="2400" dirty="0" smtClean="0"/>
                    <a:t> %</a:t>
                  </a:r>
                  <a:r>
                    <a:rPr lang="ru-RU" sz="2400" dirty="0"/>
                    <a:t> </a:t>
                  </a:r>
                  <a:r>
                    <a:rPr lang="ru-RU" sz="2400" dirty="0" smtClean="0"/>
                    <a:t> 58 </a:t>
                  </a:r>
                  <a:r>
                    <a:rPr lang="en-US" sz="2400" dirty="0" smtClean="0"/>
                    <a:t>%</a:t>
                  </a:r>
                  <a:endParaRPr lang="ru-RU" sz="2400" dirty="0" smtClean="0"/>
                </a:p>
              </p:txBody>
            </p:sp>
            <p:pic>
              <p:nvPicPr>
                <p:cNvPr id="29" name="Рисунок 28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643147" y="9263386"/>
                  <a:ext cx="1358917" cy="1231319"/>
                </a:xfrm>
                <a:prstGeom prst="rect">
                  <a:avLst/>
                </a:prstGeom>
              </p:spPr>
            </p:pic>
          </p:grpSp>
          <p:grpSp>
            <p:nvGrpSpPr>
              <p:cNvPr id="25" name="Группа 24"/>
              <p:cNvGrpSpPr/>
              <p:nvPr/>
            </p:nvGrpSpPr>
            <p:grpSpPr>
              <a:xfrm>
                <a:off x="5732771" y="9403313"/>
                <a:ext cx="4428145" cy="2020274"/>
                <a:chOff x="18015308" y="8341917"/>
                <a:chExt cx="4428145" cy="2020274"/>
              </a:xfrm>
            </p:grpSpPr>
            <p:sp>
              <p:nvSpPr>
                <p:cNvPr id="26" name="TextBox 25"/>
                <p:cNvSpPr txBox="1"/>
                <p:nvPr/>
              </p:nvSpPr>
              <p:spPr>
                <a:xfrm>
                  <a:off x="18015308" y="9383463"/>
                  <a:ext cx="4428145" cy="97872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ru-RU" sz="2400" dirty="0" smtClean="0"/>
                    <a:t>25-45 </a:t>
                  </a:r>
                  <a:r>
                    <a:rPr lang="ru-RU" sz="2400" dirty="0"/>
                    <a:t>	– </a:t>
                  </a:r>
                  <a:r>
                    <a:rPr lang="ru-RU" sz="2400" dirty="0" smtClean="0"/>
                    <a:t>	35 </a:t>
                  </a:r>
                  <a:r>
                    <a:rPr lang="en-US" sz="2400" dirty="0" smtClean="0"/>
                    <a:t>%</a:t>
                  </a:r>
                  <a:endParaRPr lang="ru-RU" sz="2400" dirty="0" smtClean="0"/>
                </a:p>
                <a:p>
                  <a:pPr>
                    <a:lnSpc>
                      <a:spcPct val="120000"/>
                    </a:lnSpc>
                  </a:pPr>
                  <a:r>
                    <a:rPr lang="ru-RU" sz="2400" dirty="0" smtClean="0"/>
                    <a:t>46-55	– 	31 %</a:t>
                  </a:r>
                  <a:endParaRPr lang="ru-RU" sz="2400" dirty="0"/>
                </a:p>
              </p:txBody>
            </p:sp>
            <p:pic>
              <p:nvPicPr>
                <p:cNvPr id="27" name="Рисунок 26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625641" y="8341917"/>
                  <a:ext cx="1207480" cy="1008396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7" name="Группа 16"/>
            <p:cNvGrpSpPr/>
            <p:nvPr/>
          </p:nvGrpSpPr>
          <p:grpSpPr>
            <a:xfrm>
              <a:off x="13091561" y="7050875"/>
              <a:ext cx="2824432" cy="1510439"/>
              <a:chOff x="13091561" y="7517405"/>
              <a:chExt cx="2824432" cy="1510439"/>
            </a:xfrm>
          </p:grpSpPr>
          <p:pic>
            <p:nvPicPr>
              <p:cNvPr id="21" name="Рисунок 20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455" r="7751" b="22631"/>
              <a:stretch/>
            </p:blipFill>
            <p:spPr>
              <a:xfrm>
                <a:off x="13914322" y="7517405"/>
                <a:ext cx="1247502" cy="905370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13091561" y="8492313"/>
                <a:ext cx="2824432" cy="5355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ru-RU" sz="2400" dirty="0"/>
                  <a:t> 7</a:t>
                </a:r>
                <a:r>
                  <a:rPr lang="ru-RU" sz="2400" dirty="0" smtClean="0"/>
                  <a:t>9 </a:t>
                </a:r>
                <a:r>
                  <a:rPr lang="en-US" sz="2400" dirty="0" smtClean="0"/>
                  <a:t>%</a:t>
                </a:r>
                <a:r>
                  <a:rPr lang="ru-RU" sz="2400" dirty="0"/>
                  <a:t> – ВС</a:t>
                </a:r>
                <a:endParaRPr lang="ru-RU" sz="2400" dirty="0" smtClean="0"/>
              </a:p>
            </p:txBody>
          </p:sp>
        </p:grpSp>
        <p:grpSp>
          <p:nvGrpSpPr>
            <p:cNvPr id="18" name="Группа 17"/>
            <p:cNvGrpSpPr/>
            <p:nvPr/>
          </p:nvGrpSpPr>
          <p:grpSpPr>
            <a:xfrm>
              <a:off x="17173845" y="7096659"/>
              <a:ext cx="4428145" cy="1476647"/>
              <a:chOff x="17222854" y="7173094"/>
              <a:chExt cx="4428145" cy="1476647"/>
            </a:xfrm>
          </p:grpSpPr>
          <p:pic>
            <p:nvPicPr>
              <p:cNvPr id="19" name="Рисунок 18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87" t="9612" r="12748" b="16114"/>
              <a:stretch/>
            </p:blipFill>
            <p:spPr>
              <a:xfrm>
                <a:off x="18866259" y="7173094"/>
                <a:ext cx="1174409" cy="866005"/>
              </a:xfrm>
              <a:prstGeom prst="rect">
                <a:avLst/>
              </a:prstGeom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17222854" y="8114210"/>
                <a:ext cx="4428145" cy="5355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ru-RU" sz="2400" dirty="0"/>
                  <a:t> </a:t>
                </a:r>
                <a:r>
                  <a:rPr lang="ru-RU" sz="2400" dirty="0" smtClean="0"/>
                  <a:t>87 </a:t>
                </a:r>
                <a:r>
                  <a:rPr lang="en-US" sz="2400" dirty="0" smtClean="0"/>
                  <a:t>%</a:t>
                </a:r>
                <a:r>
                  <a:rPr lang="ru-RU" sz="2400" dirty="0"/>
                  <a:t> </a:t>
                </a:r>
                <a:r>
                  <a:rPr lang="ru-RU" sz="2400" dirty="0" smtClean="0"/>
                  <a:t>– </a:t>
                </a:r>
                <a:r>
                  <a:rPr lang="ru-RU" sz="2400" dirty="0"/>
                  <a:t>среднее и высшее </a:t>
                </a:r>
                <a:r>
                  <a:rPr lang="ru-RU" sz="2400" dirty="0" smtClean="0"/>
                  <a:t> </a:t>
                </a:r>
              </a:p>
            </p:txBody>
          </p:sp>
        </p:grpSp>
      </p:grpSp>
      <p:sp>
        <p:nvSpPr>
          <p:cNvPr id="30" name="TextBox 29"/>
          <p:cNvSpPr txBox="1"/>
          <p:nvPr/>
        </p:nvSpPr>
        <p:spPr>
          <a:xfrm>
            <a:off x="5192410" y="12707343"/>
            <a:ext cx="13787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atin typeface="+mj-lt"/>
              </a:rPr>
              <a:t>Потенциальный охват аудитории – более 2 млн чел.</a:t>
            </a:r>
            <a:endParaRPr lang="ru-RU" sz="3600" b="1" i="1" dirty="0">
              <a:latin typeface="+mj-lt"/>
            </a:endParaRPr>
          </a:p>
        </p:txBody>
      </p:sp>
      <p:sp>
        <p:nvSpPr>
          <p:cNvPr id="31" name="Текст 2"/>
          <p:cNvSpPr txBox="1">
            <a:spLocks/>
          </p:cNvSpPr>
          <p:nvPr/>
        </p:nvSpPr>
        <p:spPr>
          <a:xfrm>
            <a:off x="-321387" y="13122841"/>
            <a:ext cx="57973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>
                <a:latin typeface="Rockwell" pitchFamily="18" charset="0"/>
                <a:cs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9pPr>
          </a:lstStyle>
          <a:p>
            <a:pPr algn="r"/>
            <a:r>
              <a:rPr lang="ru-RU" dirty="0"/>
              <a:t>Источник: </a:t>
            </a:r>
            <a:r>
              <a:rPr lang="ru-RU" dirty="0" smtClean="0"/>
              <a:t>Росстат, </a:t>
            </a:r>
            <a:r>
              <a:rPr lang="ru-RU" dirty="0"/>
              <a:t>данные канала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61154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96255" y="2546077"/>
            <a:ext cx="12025312" cy="8333509"/>
          </a:xfrm>
          <a:prstGeom prst="rect">
            <a:avLst/>
          </a:prstGeom>
          <a:blipFill dpi="0" rotWithShape="1">
            <a:blip r:embed="rId2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212" r="212"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03620" y="15759"/>
            <a:ext cx="21034375" cy="2651125"/>
          </a:xfrm>
        </p:spPr>
        <p:txBody>
          <a:bodyPr/>
          <a:lstStyle/>
          <a:p>
            <a:r>
              <a:rPr lang="ru-RU" dirty="0" smtClean="0"/>
              <a:t>ТИВИКОМ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0352" y="2546077"/>
            <a:ext cx="10460736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dirty="0"/>
              <a:t>«</a:t>
            </a:r>
            <a:r>
              <a:rPr lang="ru-RU" sz="2800" b="1" dirty="0" err="1"/>
              <a:t>Тивиком</a:t>
            </a:r>
            <a:r>
              <a:rPr lang="ru-RU" sz="2800" dirty="0"/>
              <a:t>» </a:t>
            </a:r>
            <a:r>
              <a:rPr lang="ru-RU" sz="2400" dirty="0"/>
              <a:t>- круглосуточный частный телеканал в Республике </a:t>
            </a:r>
            <a:r>
              <a:rPr lang="ru-RU" sz="2400" dirty="0" smtClean="0"/>
              <a:t>Бурятия.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b="1" i="1" dirty="0" smtClean="0"/>
              <a:t>Контент: </a:t>
            </a:r>
            <a:r>
              <a:rPr lang="ru-RU" sz="2400" dirty="0" smtClean="0"/>
              <a:t>документальные </a:t>
            </a:r>
            <a:r>
              <a:rPr lang="ru-RU" sz="2400" dirty="0"/>
              <a:t>фильмы «ВВС», выпуски местных и региональных новостей, золотой фонд </a:t>
            </a:r>
            <a:r>
              <a:rPr lang="ru-RU" sz="2400" dirty="0" smtClean="0"/>
              <a:t>кинематографа</a:t>
            </a:r>
            <a:r>
              <a:rPr lang="ru-RU" sz="2400" dirty="0"/>
              <a:t>, </a:t>
            </a:r>
            <a:r>
              <a:rPr lang="ru-RU" sz="2400" dirty="0" smtClean="0"/>
              <a:t>телеверсии </a:t>
            </a:r>
            <a:r>
              <a:rPr lang="ru-RU" sz="2400" dirty="0"/>
              <a:t>самых ярких событий в истории Бурятии. </a:t>
            </a:r>
            <a:endParaRPr lang="ru-RU" sz="2400" dirty="0" smtClean="0"/>
          </a:p>
          <a:p>
            <a:pPr algn="just">
              <a:lnSpc>
                <a:spcPct val="150000"/>
              </a:lnSpc>
            </a:pPr>
            <a:r>
              <a:rPr lang="ru-RU" sz="2400" dirty="0" smtClean="0"/>
              <a:t>Вещание ведется </a:t>
            </a:r>
            <a:r>
              <a:rPr lang="ru-RU" sz="2400" dirty="0"/>
              <a:t>на двух </a:t>
            </a:r>
            <a:r>
              <a:rPr lang="ru-RU" sz="2400" dirty="0" smtClean="0"/>
              <a:t>языках: </a:t>
            </a:r>
            <a:r>
              <a:rPr lang="ru-RU" sz="2400" dirty="0"/>
              <a:t>русском и </a:t>
            </a:r>
            <a:r>
              <a:rPr lang="ru-RU" sz="2400" dirty="0" smtClean="0"/>
              <a:t>бурятском.</a:t>
            </a:r>
          </a:p>
          <a:p>
            <a:pPr algn="just">
              <a:lnSpc>
                <a:spcPct val="150000"/>
              </a:lnSpc>
            </a:pPr>
            <a:r>
              <a:rPr lang="ru-RU" sz="2400" b="1" i="1" dirty="0" smtClean="0"/>
              <a:t>Зона вещания: </a:t>
            </a:r>
            <a:r>
              <a:rPr lang="ru-RU" sz="2400" dirty="0" err="1" smtClean="0"/>
              <a:t>г.Улан</a:t>
            </a:r>
            <a:r>
              <a:rPr lang="ru-RU" sz="2400" dirty="0" smtClean="0"/>
              <a:t>-Удэ </a:t>
            </a:r>
            <a:r>
              <a:rPr lang="ru-RU" sz="2400" dirty="0"/>
              <a:t>и близлежащие районы: (</a:t>
            </a:r>
            <a:r>
              <a:rPr lang="ru-RU" sz="2400" dirty="0" err="1"/>
              <a:t>Тарбагатайский</a:t>
            </a:r>
            <a:r>
              <a:rPr lang="ru-RU" sz="2400" dirty="0"/>
              <a:t>, Иволгинский, </a:t>
            </a:r>
            <a:r>
              <a:rPr lang="ru-RU" sz="2400" dirty="0" err="1"/>
              <a:t>Заиграевский</a:t>
            </a:r>
            <a:r>
              <a:rPr lang="ru-RU" sz="2400" dirty="0"/>
              <a:t>, Северобайкальский</a:t>
            </a:r>
            <a:r>
              <a:rPr lang="ru-RU" sz="2400" dirty="0" smtClean="0"/>
              <a:t>).</a:t>
            </a:r>
            <a:endParaRPr lang="ru-RU" sz="2400" b="1" i="1" dirty="0" smtClean="0"/>
          </a:p>
          <a:p>
            <a:pPr algn="just">
              <a:lnSpc>
                <a:spcPct val="150000"/>
              </a:lnSpc>
            </a:pPr>
            <a:r>
              <a:rPr lang="ru-RU" sz="2400" b="1" dirty="0" smtClean="0"/>
              <a:t>Сигнал распространения: </a:t>
            </a:r>
          </a:p>
          <a:p>
            <a:pPr lvl="0" algn="just">
              <a:lnSpc>
                <a:spcPct val="150000"/>
              </a:lnSpc>
            </a:pPr>
            <a:r>
              <a:rPr lang="ru-RU" sz="2400" dirty="0" smtClean="0"/>
              <a:t>Стрела</a:t>
            </a:r>
            <a:r>
              <a:rPr lang="ru-RU" sz="2400" dirty="0"/>
              <a:t>, Ростелеком, МТС, ТТК, Вектор Плюс, Кабельное </a:t>
            </a:r>
            <a:r>
              <a:rPr lang="ru-RU" sz="2400" dirty="0" err="1" smtClean="0"/>
              <a:t>г.Северобайкальск</a:t>
            </a:r>
            <a:r>
              <a:rPr lang="ru-RU" sz="2400" dirty="0"/>
              <a:t>, «</a:t>
            </a:r>
            <a:r>
              <a:rPr lang="ru-RU" sz="2400" dirty="0" err="1"/>
              <a:t>Комсервис</a:t>
            </a:r>
            <a:r>
              <a:rPr lang="ru-RU" sz="2400" dirty="0"/>
              <a:t>», онлайн в интернете</a:t>
            </a:r>
            <a:r>
              <a:rPr lang="ru-RU" sz="2400" dirty="0" smtClean="0"/>
              <a:t>.</a:t>
            </a:r>
          </a:p>
          <a:p>
            <a:pPr lvl="0" algn="just">
              <a:lnSpc>
                <a:spcPct val="150000"/>
              </a:lnSpc>
            </a:pPr>
            <a:endParaRPr lang="ru-RU" sz="2400" dirty="0" smtClean="0"/>
          </a:p>
          <a:p>
            <a:pPr lvl="0" algn="just">
              <a:lnSpc>
                <a:spcPct val="150000"/>
              </a:lnSpc>
            </a:pPr>
            <a:r>
              <a:rPr lang="ru-RU" sz="2000" dirty="0"/>
              <a:t>Сайт</a:t>
            </a:r>
            <a:r>
              <a:rPr lang="ru-RU" sz="2000" dirty="0" smtClean="0"/>
              <a:t>: </a:t>
            </a:r>
            <a:r>
              <a:rPr lang="en-US" sz="2000" u="sng" dirty="0"/>
              <a:t>https://tvcom-tv.ru</a:t>
            </a:r>
            <a:r>
              <a:rPr lang="en-US" sz="2000" dirty="0"/>
              <a:t>/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771752" y="11749043"/>
            <a:ext cx="15816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+mj-lt"/>
              </a:rPr>
              <a:t>Потенциальный охват </a:t>
            </a:r>
            <a:r>
              <a:rPr lang="ru-RU" sz="3600" b="1" i="1" dirty="0">
                <a:latin typeface="+mj-lt"/>
              </a:rPr>
              <a:t>аудитории -  </a:t>
            </a:r>
            <a:r>
              <a:rPr lang="ru-RU" sz="3600" b="1" i="1" dirty="0" smtClean="0">
                <a:latin typeface="+mj-lt"/>
              </a:rPr>
              <a:t>более 500 тыс. чел.</a:t>
            </a:r>
            <a:endParaRPr lang="ru-RU" sz="3600" b="1" i="1" dirty="0">
              <a:latin typeface="+mj-lt"/>
            </a:endParaRPr>
          </a:p>
        </p:txBody>
      </p:sp>
      <p:pic>
        <p:nvPicPr>
          <p:cNvPr id="1026" name="Picture 2" descr="http://tv-on.ru/images/tv/tivic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2435" y="58125"/>
            <a:ext cx="3255385" cy="244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988904" y="2585029"/>
            <a:ext cx="1124723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 smtClean="0"/>
              <a:t>Улан-Удэ</a:t>
            </a:r>
            <a:endParaRPr lang="ru-RU" sz="2400" dirty="0"/>
          </a:p>
          <a:p>
            <a:pPr algn="just">
              <a:lnSpc>
                <a:spcPct val="150000"/>
              </a:lnSpc>
            </a:pPr>
            <a:r>
              <a:rPr lang="ru-RU" sz="2000" dirty="0" smtClean="0"/>
              <a:t>Столица Бурятии. Основные </a:t>
            </a:r>
            <a:r>
              <a:rPr lang="ru-RU" sz="2000" dirty="0"/>
              <a:t>отрасли промышленности: </a:t>
            </a:r>
            <a:r>
              <a:rPr lang="ru-RU" sz="2000" dirty="0" smtClean="0"/>
              <a:t>машиностроение, пищевая, </a:t>
            </a:r>
            <a:r>
              <a:rPr lang="ru-RU" sz="2000" dirty="0"/>
              <a:t>легкая, деревообрабатывающая промышленность</a:t>
            </a:r>
            <a:r>
              <a:rPr lang="ru-RU" sz="2000" dirty="0" smtClean="0"/>
              <a:t>.</a:t>
            </a:r>
          </a:p>
          <a:p>
            <a:pPr algn="just">
              <a:lnSpc>
                <a:spcPct val="150000"/>
              </a:lnSpc>
            </a:pPr>
            <a:endParaRPr lang="ru-RU" sz="2000" dirty="0" smtClean="0"/>
          </a:p>
          <a:p>
            <a:pPr algn="just">
              <a:lnSpc>
                <a:spcPct val="150000"/>
              </a:lnSpc>
            </a:pPr>
            <a:r>
              <a:rPr lang="ru-RU" sz="2800" b="1" dirty="0" smtClean="0"/>
              <a:t>Население Улан-Удэ </a:t>
            </a:r>
            <a:r>
              <a:rPr lang="ru-RU" sz="2800" dirty="0" smtClean="0"/>
              <a:t>– </a:t>
            </a:r>
            <a:r>
              <a:rPr lang="ru-RU" sz="2800" b="1" dirty="0" smtClean="0"/>
              <a:t>427 тыс</a:t>
            </a:r>
            <a:r>
              <a:rPr lang="ru-RU" sz="2800" b="1" dirty="0"/>
              <a:t>. </a:t>
            </a:r>
            <a:r>
              <a:rPr lang="ru-RU" sz="2800" dirty="0" smtClean="0"/>
              <a:t>чел. </a:t>
            </a:r>
            <a:r>
              <a:rPr lang="ru-RU" sz="2800" dirty="0"/>
              <a:t>(янв. 2015</a:t>
            </a:r>
            <a:r>
              <a:rPr lang="ru-RU" sz="2800" dirty="0" smtClean="0"/>
              <a:t>).</a:t>
            </a:r>
          </a:p>
          <a:p>
            <a:pPr algn="just">
              <a:lnSpc>
                <a:spcPct val="150000"/>
              </a:lnSpc>
            </a:pPr>
            <a:r>
              <a:rPr lang="ru-RU" sz="2800" b="1" dirty="0" smtClean="0"/>
              <a:t>Население республики Бурятия </a:t>
            </a:r>
            <a:r>
              <a:rPr lang="ru-RU" sz="2800" dirty="0" smtClean="0"/>
              <a:t>– </a:t>
            </a:r>
            <a:r>
              <a:rPr lang="ru-RU" sz="2800" b="1" dirty="0" smtClean="0"/>
              <a:t>978 тыс. </a:t>
            </a:r>
            <a:r>
              <a:rPr lang="ru-RU" sz="2800" dirty="0" smtClean="0"/>
              <a:t>чел. </a:t>
            </a:r>
            <a:r>
              <a:rPr lang="ru-RU" sz="2800" dirty="0"/>
              <a:t>(</a:t>
            </a:r>
            <a:r>
              <a:rPr lang="ru-RU" sz="2800" dirty="0" smtClean="0"/>
              <a:t>янв. </a:t>
            </a:r>
            <a:r>
              <a:rPr lang="ru-RU" sz="2800" dirty="0"/>
              <a:t>2015</a:t>
            </a:r>
            <a:r>
              <a:rPr lang="ru-RU" sz="2800" dirty="0" smtClean="0"/>
              <a:t>).</a:t>
            </a:r>
          </a:p>
          <a:p>
            <a:pPr algn="just">
              <a:lnSpc>
                <a:spcPct val="150000"/>
              </a:lnSpc>
            </a:pPr>
            <a:endParaRPr lang="ru-RU" sz="2800" dirty="0"/>
          </a:p>
          <a:p>
            <a:pPr algn="just">
              <a:lnSpc>
                <a:spcPct val="150000"/>
              </a:lnSpc>
            </a:pPr>
            <a:r>
              <a:rPr lang="ru-RU" sz="2800" b="1" dirty="0" smtClean="0"/>
              <a:t>Доход</a:t>
            </a:r>
            <a:r>
              <a:rPr lang="ru-RU" sz="2800" dirty="0" smtClean="0"/>
              <a:t> </a:t>
            </a:r>
            <a:r>
              <a:rPr lang="ru-RU" sz="2800" dirty="0"/>
              <a:t>на душу населения – </a:t>
            </a:r>
            <a:r>
              <a:rPr lang="ru-RU" sz="2800" b="1" dirty="0" smtClean="0"/>
              <a:t>26 тыс.</a:t>
            </a:r>
            <a:r>
              <a:rPr lang="ru-RU" sz="2800" dirty="0" smtClean="0"/>
              <a:t> руб.</a:t>
            </a:r>
          </a:p>
          <a:p>
            <a:pPr algn="just">
              <a:lnSpc>
                <a:spcPct val="150000"/>
              </a:lnSpc>
            </a:pPr>
            <a:r>
              <a:rPr lang="ru-RU" sz="2800" dirty="0" smtClean="0"/>
              <a:t>(авг. 2015 </a:t>
            </a:r>
            <a:r>
              <a:rPr lang="ru-RU" sz="2800" dirty="0" err="1" smtClean="0"/>
              <a:t>Бурятстат</a:t>
            </a:r>
            <a:r>
              <a:rPr lang="ru-RU" sz="2800" dirty="0" smtClean="0"/>
              <a:t>).</a:t>
            </a:r>
            <a:endParaRPr lang="ru-RU" sz="2800" dirty="0"/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-50407" y="13076746"/>
            <a:ext cx="57973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>
                <a:latin typeface="Rockwell" pitchFamily="18" charset="0"/>
                <a:cs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9pPr>
          </a:lstStyle>
          <a:p>
            <a:pPr algn="r"/>
            <a:r>
              <a:rPr lang="ru-RU" dirty="0"/>
              <a:t>Источник: </a:t>
            </a:r>
            <a:r>
              <a:rPr lang="ru-RU" dirty="0" smtClean="0"/>
              <a:t>Росстат, данные канала</a:t>
            </a:r>
          </a:p>
        </p:txBody>
      </p:sp>
    </p:spTree>
    <p:extLst>
      <p:ext uri="{BB962C8B-B14F-4D97-AF65-F5344CB8AC3E}">
        <p14:creationId xmlns:p14="http://schemas.microsoft.com/office/powerpoint/2010/main" val="181867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66418" y="2492962"/>
            <a:ext cx="11679382" cy="7398328"/>
          </a:xfrm>
          <a:prstGeom prst="rect">
            <a:avLst/>
          </a:prstGeom>
          <a:blipFill dpi="0" rotWithShape="1"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40" r="-588"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5485" y="-154079"/>
            <a:ext cx="21034375" cy="2651125"/>
          </a:xfrm>
        </p:spPr>
        <p:txBody>
          <a:bodyPr/>
          <a:lstStyle/>
          <a:p>
            <a:r>
              <a:rPr lang="ru-RU" dirty="0" smtClean="0"/>
              <a:t>ОТРК «ЮГРА»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4649" y="196790"/>
            <a:ext cx="4356169" cy="21642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1520" y="2361002"/>
            <a:ext cx="10369295" cy="100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ru-RU" sz="2800" dirty="0" smtClean="0"/>
              <a:t>«</a:t>
            </a:r>
            <a:r>
              <a:rPr lang="ru-RU" sz="2800" b="1" dirty="0" smtClean="0"/>
              <a:t>ЮГРА</a:t>
            </a:r>
            <a:r>
              <a:rPr lang="ru-RU" sz="2800" dirty="0" smtClean="0"/>
              <a:t>» </a:t>
            </a:r>
            <a:r>
              <a:rPr lang="ru-RU" sz="2400" dirty="0"/>
              <a:t>– </a:t>
            </a:r>
            <a:r>
              <a:rPr lang="ru-RU" sz="2400" dirty="0" smtClean="0"/>
              <a:t>крупнейший </a:t>
            </a:r>
            <a:r>
              <a:rPr lang="ru-RU" sz="2400" dirty="0"/>
              <a:t>телеканал </a:t>
            </a:r>
            <a:r>
              <a:rPr lang="ru-RU" sz="2400" dirty="0" smtClean="0"/>
              <a:t>Уральского федерального округа, </a:t>
            </a:r>
            <a:r>
              <a:rPr lang="ru-RU" sz="2400" dirty="0"/>
              <a:t>вещающий в аналоговом, цифровом, спутниковом и кабельном </a:t>
            </a:r>
            <a:r>
              <a:rPr lang="ru-RU" sz="2400" dirty="0" smtClean="0"/>
              <a:t>форматах (Губернаторский канал)</a:t>
            </a:r>
            <a:endParaRPr lang="ru-RU" sz="2400" dirty="0"/>
          </a:p>
          <a:p>
            <a:pPr algn="just">
              <a:lnSpc>
                <a:spcPct val="150000"/>
              </a:lnSpc>
              <a:buNone/>
            </a:pPr>
            <a:r>
              <a:rPr lang="ru-RU" sz="2400" b="1" i="1" dirty="0" smtClean="0"/>
              <a:t>Зона вещания: </a:t>
            </a:r>
            <a:r>
              <a:rPr lang="ru-RU" sz="2400" dirty="0" smtClean="0"/>
              <a:t>сегодня </a:t>
            </a:r>
            <a:r>
              <a:rPr lang="ru-RU" sz="2400" dirty="0"/>
              <a:t>это единственный канал </a:t>
            </a:r>
            <a:r>
              <a:rPr lang="ru-RU" sz="2400" dirty="0" err="1"/>
              <a:t>УрФО</a:t>
            </a:r>
            <a:r>
              <a:rPr lang="ru-RU" sz="2400" dirty="0"/>
              <a:t> с самым большим покрытием сигнала в аналоговом вещании. </a:t>
            </a:r>
            <a:r>
              <a:rPr lang="ru-RU" sz="2400" dirty="0" smtClean="0"/>
              <a:t>В </a:t>
            </a:r>
            <a:r>
              <a:rPr lang="ru-RU" sz="2400" dirty="0"/>
              <a:t>кабельных сетях, в сети Интернет в </a:t>
            </a:r>
            <a:r>
              <a:rPr lang="ru-RU" sz="2400" dirty="0" err="1" smtClean="0"/>
              <a:t>online</a:t>
            </a:r>
            <a:r>
              <a:rPr lang="ru-RU" sz="2400" dirty="0" smtClean="0"/>
              <a:t> </a:t>
            </a:r>
            <a:r>
              <a:rPr lang="ru-RU" sz="2400" dirty="0"/>
              <a:t>режиме и благодаря вещанию по спутнику, </a:t>
            </a:r>
            <a:r>
              <a:rPr lang="ru-RU" sz="2400" dirty="0" smtClean="0"/>
              <a:t>канал смотрят </a:t>
            </a:r>
            <a:r>
              <a:rPr lang="ru-RU" sz="2400" dirty="0"/>
              <a:t>и в регионах России, и в странах ближнего зарубежья. </a:t>
            </a:r>
            <a:endParaRPr lang="ru-RU" sz="2400" dirty="0" smtClean="0"/>
          </a:p>
          <a:p>
            <a:pPr algn="just">
              <a:lnSpc>
                <a:spcPct val="150000"/>
              </a:lnSpc>
              <a:buNone/>
            </a:pPr>
            <a:r>
              <a:rPr lang="ru-RU" sz="2400" b="1" i="1" dirty="0" smtClean="0"/>
              <a:t>Контент: </a:t>
            </a:r>
            <a:r>
              <a:rPr lang="ru-RU" sz="2400" dirty="0"/>
              <a:t>о</a:t>
            </a:r>
            <a:r>
              <a:rPr lang="ru-RU" sz="2400" dirty="0" smtClean="0"/>
              <a:t>ригинальное </a:t>
            </a:r>
            <a:r>
              <a:rPr lang="ru-RU" sz="2400" dirty="0"/>
              <a:t>24-х часовое </a:t>
            </a:r>
            <a:r>
              <a:rPr lang="ru-RU" sz="2400" dirty="0" smtClean="0"/>
              <a:t>вещание, более </a:t>
            </a:r>
            <a:r>
              <a:rPr lang="ru-RU" sz="2400" dirty="0"/>
              <a:t>30 программ собственного производства</a:t>
            </a:r>
            <a:r>
              <a:rPr lang="ru-RU" sz="2400" dirty="0" smtClean="0"/>
              <a:t>. </a:t>
            </a:r>
            <a:r>
              <a:rPr lang="ru-RU" sz="2400" dirty="0"/>
              <a:t>Приоритетными направлениями вещания телекомпании являются: информационно-аналитические, социальные и познавательно-обучающие проекты и программы</a:t>
            </a:r>
            <a:r>
              <a:rPr lang="ru-RU" sz="2400" dirty="0" smtClean="0"/>
              <a:t>.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2400" b="1" i="1" dirty="0" err="1"/>
              <a:t>Прайм</a:t>
            </a:r>
            <a:r>
              <a:rPr lang="ru-RU" sz="2400" dirty="0"/>
              <a:t>: </a:t>
            </a:r>
            <a:r>
              <a:rPr lang="ru-RU" sz="2400" dirty="0" smtClean="0"/>
              <a:t>17.00- 23.40.</a:t>
            </a:r>
            <a:endParaRPr lang="ru-RU" sz="2400" dirty="0"/>
          </a:p>
          <a:p>
            <a:pPr algn="just">
              <a:lnSpc>
                <a:spcPct val="150000"/>
              </a:lnSpc>
              <a:buNone/>
            </a:pPr>
            <a:r>
              <a:rPr lang="ru-RU" sz="2400" dirty="0" smtClean="0"/>
              <a:t>«</a:t>
            </a:r>
            <a:r>
              <a:rPr lang="ru-RU" sz="2400" dirty="0"/>
              <a:t>Югра» трижды </a:t>
            </a:r>
            <a:r>
              <a:rPr lang="ru-RU" sz="2400" dirty="0" smtClean="0"/>
              <a:t>признавался НАТ России </a:t>
            </a:r>
            <a:r>
              <a:rPr lang="ru-RU" sz="2400" dirty="0"/>
              <a:t>«Лучшей телекомпанией года». В 2013 г. телеканал </a:t>
            </a:r>
            <a:r>
              <a:rPr lang="ru-RU" sz="2400" dirty="0" smtClean="0"/>
              <a:t>стал </a:t>
            </a:r>
            <a:r>
              <a:rPr lang="ru-RU" sz="2400" dirty="0"/>
              <a:t>лауреатом премии «Золотой Луч» в номинации </a:t>
            </a:r>
            <a:r>
              <a:rPr lang="ru-RU" sz="2400" i="1" dirty="0"/>
              <a:t>«Лучшая региональная телекомпания</a:t>
            </a:r>
            <a:r>
              <a:rPr lang="ru-RU" sz="2400" i="1" dirty="0" smtClean="0"/>
              <a:t>».</a:t>
            </a:r>
          </a:p>
          <a:p>
            <a:pPr algn="just">
              <a:lnSpc>
                <a:spcPct val="150000"/>
              </a:lnSpc>
              <a:buNone/>
            </a:pPr>
            <a:endParaRPr lang="ru-RU" sz="2400" dirty="0"/>
          </a:p>
          <a:p>
            <a:pPr algn="just">
              <a:lnSpc>
                <a:spcPct val="150000"/>
              </a:lnSpc>
              <a:buNone/>
            </a:pPr>
            <a:r>
              <a:rPr lang="ru-RU" sz="2000" dirty="0"/>
              <a:t>Сайт</a:t>
            </a:r>
            <a:r>
              <a:rPr lang="ru-RU" sz="2000" dirty="0" smtClean="0"/>
              <a:t>: </a:t>
            </a:r>
            <a:r>
              <a:rPr lang="en-US" sz="2000" u="sng" dirty="0"/>
              <a:t>http://www.ugra-tv.ru/</a:t>
            </a:r>
            <a:endParaRPr lang="ru-RU" sz="20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12015216" y="2493891"/>
            <a:ext cx="11247119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 smtClean="0"/>
              <a:t>Ханты-Мансийск</a:t>
            </a:r>
            <a:endParaRPr lang="ru-RU" sz="2400" b="1" i="1" dirty="0" smtClean="0"/>
          </a:p>
          <a:p>
            <a:pPr algn="just">
              <a:lnSpc>
                <a:spcPct val="150000"/>
              </a:lnSpc>
            </a:pPr>
            <a:r>
              <a:rPr lang="ru-RU" sz="2000" dirty="0" smtClean="0"/>
              <a:t>Город </a:t>
            </a:r>
            <a:r>
              <a:rPr lang="ru-RU" sz="2000" dirty="0"/>
              <a:t>Западной </a:t>
            </a:r>
            <a:r>
              <a:rPr lang="ru-RU" sz="2000" dirty="0" smtClean="0"/>
              <a:t>Сибири, административный центр Югры </a:t>
            </a:r>
            <a:r>
              <a:rPr lang="ru-RU" sz="2000" dirty="0"/>
              <a:t>Сегодня Ханты-Мансийск – город динамичной застройки: ежегодно </a:t>
            </a:r>
            <a:r>
              <a:rPr lang="ru-RU" sz="2000" dirty="0" smtClean="0"/>
              <a:t>строится </a:t>
            </a:r>
            <a:r>
              <a:rPr lang="ru-RU" sz="2000" dirty="0"/>
              <a:t>порядка 100 </a:t>
            </a:r>
            <a:r>
              <a:rPr lang="ru-RU" sz="2000" dirty="0" smtClean="0"/>
              <a:t>тыс. кв. </a:t>
            </a:r>
            <a:r>
              <a:rPr lang="ru-RU" sz="2000" dirty="0"/>
              <a:t>метров жилья. </a:t>
            </a:r>
            <a:r>
              <a:rPr lang="ru-RU" sz="2000" dirty="0" smtClean="0"/>
              <a:t>Город экологически чистый, потому </a:t>
            </a:r>
            <a:r>
              <a:rPr lang="ru-RU" sz="2000" dirty="0"/>
              <a:t>что здесь нет крупных промышленных </a:t>
            </a:r>
            <a:r>
              <a:rPr lang="ru-RU" sz="2000" dirty="0" smtClean="0"/>
              <a:t>предприятий̆</a:t>
            </a:r>
            <a:r>
              <a:rPr lang="ru-RU" sz="2000" dirty="0"/>
              <a:t>. </a:t>
            </a:r>
            <a:endParaRPr lang="ru-RU" sz="2000" dirty="0" smtClean="0"/>
          </a:p>
          <a:p>
            <a:pPr algn="just">
              <a:lnSpc>
                <a:spcPct val="150000"/>
              </a:lnSpc>
            </a:pPr>
            <a:endParaRPr lang="ru-RU" sz="2000" dirty="0" smtClean="0"/>
          </a:p>
          <a:p>
            <a:pPr algn="just">
              <a:lnSpc>
                <a:spcPct val="150000"/>
              </a:lnSpc>
            </a:pPr>
            <a:r>
              <a:rPr lang="ru-RU" sz="2800" b="1" dirty="0" smtClean="0"/>
              <a:t>Население Ханты-Мансийска</a:t>
            </a:r>
            <a:r>
              <a:rPr lang="ru-RU" sz="2800" dirty="0" smtClean="0"/>
              <a:t> – </a:t>
            </a:r>
            <a:r>
              <a:rPr lang="ru-RU" sz="2800" b="1" dirty="0" smtClean="0"/>
              <a:t>97 тыс. </a:t>
            </a:r>
            <a:r>
              <a:rPr lang="ru-RU" sz="2800" dirty="0" smtClean="0"/>
              <a:t>чел. (янв. 2015)</a:t>
            </a:r>
          </a:p>
          <a:p>
            <a:pPr algn="just">
              <a:lnSpc>
                <a:spcPct val="150000"/>
              </a:lnSpc>
            </a:pPr>
            <a:r>
              <a:rPr lang="ru-RU" sz="2800" b="1" dirty="0" smtClean="0"/>
              <a:t>Население Ханты-Мансийского автономного округа – 1,6 млн</a:t>
            </a:r>
            <a:r>
              <a:rPr lang="ru-RU" sz="2800" dirty="0" smtClean="0"/>
              <a:t> чел. (янв. 2015)</a:t>
            </a:r>
          </a:p>
          <a:p>
            <a:pPr algn="just">
              <a:lnSpc>
                <a:spcPct val="150000"/>
              </a:lnSpc>
            </a:pPr>
            <a:r>
              <a:rPr lang="ru-RU" sz="2800" b="1" dirty="0" smtClean="0"/>
              <a:t>Население </a:t>
            </a:r>
            <a:r>
              <a:rPr lang="ru-RU" sz="2800" b="1" dirty="0"/>
              <a:t>Уральского федерального </a:t>
            </a:r>
            <a:r>
              <a:rPr lang="ru-RU" sz="2800" b="1" dirty="0" smtClean="0"/>
              <a:t>округа </a:t>
            </a:r>
            <a:r>
              <a:rPr lang="ru-RU" sz="2800" dirty="0" smtClean="0"/>
              <a:t>– </a:t>
            </a:r>
            <a:r>
              <a:rPr lang="ru-RU" sz="2800" b="1" dirty="0" smtClean="0"/>
              <a:t>12,3 млн </a:t>
            </a:r>
            <a:r>
              <a:rPr lang="ru-RU" sz="2800" dirty="0" smtClean="0"/>
              <a:t>чел. </a:t>
            </a:r>
            <a:r>
              <a:rPr lang="ru-RU" sz="2800" dirty="0"/>
              <a:t>(янв. 2015</a:t>
            </a:r>
            <a:r>
              <a:rPr lang="ru-RU" sz="2800" dirty="0" smtClean="0"/>
              <a:t>)</a:t>
            </a:r>
          </a:p>
          <a:p>
            <a:pPr algn="just">
              <a:lnSpc>
                <a:spcPct val="150000"/>
              </a:lnSpc>
            </a:pPr>
            <a:r>
              <a:rPr lang="ru-RU" sz="2800" dirty="0"/>
              <a:t>Уровень </a:t>
            </a:r>
            <a:r>
              <a:rPr lang="ru-RU" sz="2800" b="1" dirty="0"/>
              <a:t>доходов</a:t>
            </a:r>
            <a:r>
              <a:rPr lang="ru-RU" sz="2800" dirty="0"/>
              <a:t> на душу населения – </a:t>
            </a:r>
            <a:r>
              <a:rPr lang="ru-RU" sz="2800" b="1" dirty="0"/>
              <a:t>43 тыс. </a:t>
            </a:r>
            <a:r>
              <a:rPr lang="ru-RU" sz="2800" dirty="0"/>
              <a:t>руб.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7677" y="12426408"/>
            <a:ext cx="20246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+mj-lt"/>
              </a:rPr>
              <a:t>Потенциальный охват аудитории – более 3 млн чел.</a:t>
            </a:r>
            <a:endParaRPr lang="ru-RU" sz="3600" b="1" i="1" dirty="0">
              <a:latin typeface="+mj-lt"/>
            </a:endParaRPr>
          </a:p>
        </p:txBody>
      </p:sp>
      <p:sp>
        <p:nvSpPr>
          <p:cNvPr id="11" name="Текст 2"/>
          <p:cNvSpPr txBox="1">
            <a:spLocks/>
          </p:cNvSpPr>
          <p:nvPr/>
        </p:nvSpPr>
        <p:spPr>
          <a:xfrm>
            <a:off x="-237019" y="13142750"/>
            <a:ext cx="57973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>
                <a:latin typeface="Rockwell" pitchFamily="18" charset="0"/>
                <a:cs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9pPr>
          </a:lstStyle>
          <a:p>
            <a:pPr algn="r"/>
            <a:r>
              <a:rPr lang="ru-RU" dirty="0"/>
              <a:t>Источник: </a:t>
            </a:r>
            <a:r>
              <a:rPr lang="ru-RU" dirty="0" smtClean="0"/>
              <a:t>Росстат, данные канала</a:t>
            </a:r>
          </a:p>
        </p:txBody>
      </p:sp>
    </p:spTree>
    <p:extLst>
      <p:ext uri="{BB962C8B-B14F-4D97-AF65-F5344CB8AC3E}">
        <p14:creationId xmlns:p14="http://schemas.microsoft.com/office/powerpoint/2010/main" val="199592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72800" y="2701718"/>
            <a:ext cx="11669407" cy="8967532"/>
          </a:xfrm>
          <a:prstGeom prst="rect">
            <a:avLst/>
          </a:prstGeom>
          <a:blipFill dpi="0" rotWithShape="1">
            <a:blip r:embed="rId2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438" t="-633" r="-33" b="-2"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12907" y="50593"/>
            <a:ext cx="21034375" cy="2651125"/>
          </a:xfrm>
        </p:spPr>
        <p:txBody>
          <a:bodyPr/>
          <a:lstStyle/>
          <a:p>
            <a:r>
              <a:rPr lang="ru-RU" dirty="0" smtClean="0"/>
              <a:t>ИНГУШЕТИЯ	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12907" y="2583064"/>
            <a:ext cx="1014899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ru-RU" sz="2800" dirty="0"/>
              <a:t>«</a:t>
            </a:r>
            <a:r>
              <a:rPr lang="ru-RU" sz="2800" b="1" dirty="0"/>
              <a:t>Ингушетия</a:t>
            </a:r>
            <a:r>
              <a:rPr lang="ru-RU" sz="2800" dirty="0"/>
              <a:t>» </a:t>
            </a:r>
            <a:r>
              <a:rPr lang="ru-RU" sz="2400" dirty="0"/>
              <a:t>– российский спутниковый телевизионный канал формата HDTV с круглосуточным </a:t>
            </a:r>
            <a:r>
              <a:rPr lang="ru-RU" sz="2400" dirty="0" smtClean="0"/>
              <a:t>вещанием.</a:t>
            </a:r>
          </a:p>
          <a:p>
            <a:pPr algn="just">
              <a:lnSpc>
                <a:spcPct val="150000"/>
              </a:lnSpc>
            </a:pPr>
            <a:r>
              <a:rPr lang="ru-RU" sz="2400" b="1" i="1" dirty="0" smtClean="0"/>
              <a:t>Зона вещания: </a:t>
            </a:r>
            <a:r>
              <a:rPr lang="ru-RU" sz="2400" dirty="0"/>
              <a:t>национальное телевидение </a:t>
            </a:r>
            <a:r>
              <a:rPr lang="ru-RU" sz="2400" dirty="0" smtClean="0"/>
              <a:t>республики Ингушетия. Телеканал </a:t>
            </a:r>
            <a:r>
              <a:rPr lang="ru-RU" sz="2400" dirty="0"/>
              <a:t>хорошо оснащен и имеет собственную </a:t>
            </a:r>
            <a:r>
              <a:rPr lang="ru-RU" sz="2400" dirty="0" err="1"/>
              <a:t>телепередающую</a:t>
            </a:r>
            <a:r>
              <a:rPr lang="ru-RU" sz="2400" dirty="0"/>
              <a:t> вышку. С 2013 года телеканал входит в «</a:t>
            </a:r>
            <a:r>
              <a:rPr lang="ru-RU" sz="2400" dirty="0" err="1"/>
              <a:t>Триколор</a:t>
            </a:r>
            <a:r>
              <a:rPr lang="ru-RU" sz="2400" dirty="0" smtClean="0"/>
              <a:t>».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2400" b="1" i="1" dirty="0" smtClean="0"/>
              <a:t>Контент: </a:t>
            </a:r>
            <a:r>
              <a:rPr lang="ru-RU" sz="2400" dirty="0" smtClean="0"/>
              <a:t>акцент </a:t>
            </a:r>
            <a:r>
              <a:rPr lang="ru-RU" sz="2400" dirty="0"/>
              <a:t>в вещательной концепции НТРК делается на информационные программы и социально значимые проекты.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endParaRPr lang="ru-RU" sz="2400" dirty="0"/>
          </a:p>
          <a:p>
            <a:pPr algn="just">
              <a:lnSpc>
                <a:spcPct val="150000"/>
              </a:lnSpc>
              <a:buNone/>
            </a:pPr>
            <a:r>
              <a:rPr lang="ru-RU" sz="2400" dirty="0"/>
              <a:t>Сайт: </a:t>
            </a:r>
            <a:r>
              <a:rPr lang="en-US" sz="2400" u="sng" dirty="0"/>
              <a:t>http://ingushetiya.tv</a:t>
            </a:r>
            <a:r>
              <a:rPr lang="en-US" sz="2400" dirty="0"/>
              <a:t>/</a:t>
            </a:r>
            <a:endParaRPr lang="ru-RU" sz="2400" dirty="0"/>
          </a:p>
          <a:p>
            <a:pPr algn="ctr">
              <a:buNone/>
            </a:pPr>
            <a:endParaRPr lang="ru-RU" sz="800" dirty="0"/>
          </a:p>
        </p:txBody>
      </p:sp>
      <p:sp>
        <p:nvSpPr>
          <p:cNvPr id="6" name="TextBox 5"/>
          <p:cNvSpPr txBox="1"/>
          <p:nvPr/>
        </p:nvSpPr>
        <p:spPr>
          <a:xfrm>
            <a:off x="11210544" y="2583064"/>
            <a:ext cx="11431663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ru-RU" sz="2400" b="1" dirty="0"/>
              <a:t>Магас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/>
              <a:t>Самый </a:t>
            </a:r>
            <a:r>
              <a:rPr lang="ru-RU" sz="2000" dirty="0"/>
              <a:t>молодой населённый пункт, являющийся административным центром республики Ингушетии. Базовой отраслью экономики является нефтедобыча. Разведанные промышленные запасы нефти составляют около 11 млн. тонн. </a:t>
            </a:r>
          </a:p>
          <a:p>
            <a:pPr algn="just">
              <a:lnSpc>
                <a:spcPct val="150000"/>
              </a:lnSpc>
            </a:pPr>
            <a:r>
              <a:rPr lang="ru-RU" sz="2000" dirty="0"/>
              <a:t>Одной из важных отраслей республики является агропромышленный комплекс. Благоприятные климатические условия, плодородные почвы позволяют выращивать широкий ассортимент сельхоз культур, развивать животноводство.  </a:t>
            </a:r>
            <a:endParaRPr lang="ru-RU" sz="2000" dirty="0" smtClean="0"/>
          </a:p>
          <a:p>
            <a:pPr algn="just">
              <a:lnSpc>
                <a:spcPct val="150000"/>
              </a:lnSpc>
            </a:pPr>
            <a:endParaRPr lang="ru-RU" sz="2000" dirty="0"/>
          </a:p>
          <a:p>
            <a:pPr algn="just">
              <a:lnSpc>
                <a:spcPct val="150000"/>
              </a:lnSpc>
            </a:pPr>
            <a:r>
              <a:rPr lang="ru-RU" sz="2800" b="1" dirty="0" smtClean="0"/>
              <a:t>Население </a:t>
            </a:r>
            <a:r>
              <a:rPr lang="ru-RU" sz="2800" b="1" dirty="0" err="1" smtClean="0"/>
              <a:t>Магаса</a:t>
            </a:r>
            <a:r>
              <a:rPr lang="ru-RU" sz="2800" i="1" dirty="0" smtClean="0"/>
              <a:t> –</a:t>
            </a:r>
            <a:r>
              <a:rPr lang="ru-RU" sz="2800" dirty="0" smtClean="0"/>
              <a:t> </a:t>
            </a:r>
            <a:r>
              <a:rPr lang="ru-RU" sz="2800" b="1" dirty="0" smtClean="0"/>
              <a:t>5,8 </a:t>
            </a:r>
            <a:r>
              <a:rPr lang="ru-RU" sz="2800" b="1" dirty="0"/>
              <a:t>тыс</a:t>
            </a:r>
            <a:r>
              <a:rPr lang="ru-RU" sz="2800" dirty="0"/>
              <a:t>. </a:t>
            </a:r>
            <a:r>
              <a:rPr lang="ru-RU" sz="2800" dirty="0" smtClean="0"/>
              <a:t>чел. (янв. 2015)</a:t>
            </a:r>
          </a:p>
          <a:p>
            <a:pPr algn="just">
              <a:lnSpc>
                <a:spcPct val="150000"/>
              </a:lnSpc>
            </a:pPr>
            <a:r>
              <a:rPr lang="ru-RU" sz="2800" b="1" dirty="0" smtClean="0"/>
              <a:t>Население республики Ингушетия – 464 тыс. </a:t>
            </a:r>
            <a:r>
              <a:rPr lang="ru-RU" sz="2800" dirty="0" smtClean="0"/>
              <a:t>чел. (янв. 2015)</a:t>
            </a:r>
            <a:endParaRPr lang="en-US" sz="2800" dirty="0" smtClean="0"/>
          </a:p>
          <a:p>
            <a:pPr algn="just">
              <a:lnSpc>
                <a:spcPct val="150000"/>
              </a:lnSpc>
            </a:pPr>
            <a:endParaRPr lang="ru-RU" sz="2800" dirty="0"/>
          </a:p>
          <a:p>
            <a:pPr algn="just">
              <a:lnSpc>
                <a:spcPct val="150000"/>
              </a:lnSpc>
            </a:pPr>
            <a:r>
              <a:rPr lang="ru-RU" sz="2800" dirty="0" smtClean="0"/>
              <a:t>Средний </a:t>
            </a:r>
            <a:r>
              <a:rPr lang="ru-RU" sz="2800" dirty="0"/>
              <a:t>ежемесячный </a:t>
            </a:r>
            <a:r>
              <a:rPr lang="ru-RU" sz="2800" b="1" dirty="0"/>
              <a:t>доход</a:t>
            </a:r>
            <a:r>
              <a:rPr lang="ru-RU" sz="2800" dirty="0"/>
              <a:t> – </a:t>
            </a:r>
            <a:r>
              <a:rPr lang="ru-RU" sz="2800" b="1" dirty="0"/>
              <a:t>22 тыс</a:t>
            </a:r>
            <a:r>
              <a:rPr lang="ru-RU" sz="2800" dirty="0"/>
              <a:t>. </a:t>
            </a:r>
            <a:r>
              <a:rPr lang="ru-RU" sz="2800" dirty="0" smtClean="0"/>
              <a:t>руб. </a:t>
            </a:r>
            <a:endParaRPr lang="en-US" sz="2800" dirty="0" smtClean="0"/>
          </a:p>
          <a:p>
            <a:pPr algn="just">
              <a:lnSpc>
                <a:spcPct val="150000"/>
              </a:lnSpc>
            </a:pPr>
            <a:r>
              <a:rPr lang="ru-RU" sz="2800" dirty="0" smtClean="0"/>
              <a:t>(</a:t>
            </a:r>
            <a:r>
              <a:rPr lang="ru-RU" sz="2800" dirty="0"/>
              <a:t>осень 2015, Росстат).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8508" y="482602"/>
            <a:ext cx="6103018" cy="1328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57601" y="12270687"/>
            <a:ext cx="14008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atin typeface="+mj-lt"/>
              </a:rPr>
              <a:t>Потенциальный охват аудитории – более 4</a:t>
            </a:r>
            <a:r>
              <a:rPr lang="en-US" sz="3600" b="1" i="1" dirty="0" smtClean="0">
                <a:latin typeface="+mj-lt"/>
              </a:rPr>
              <a:t>5</a:t>
            </a:r>
            <a:r>
              <a:rPr lang="ru-RU" sz="3600" b="1" i="1" dirty="0" smtClean="0">
                <a:latin typeface="+mj-lt"/>
              </a:rPr>
              <a:t>0 тыс. чел</a:t>
            </a:r>
            <a:r>
              <a:rPr lang="ru-RU" sz="3600" b="1" i="1" dirty="0">
                <a:latin typeface="+mj-lt"/>
              </a:rPr>
              <a:t>.</a:t>
            </a:r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-50407" y="13076746"/>
            <a:ext cx="57973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>
                <a:latin typeface="Rockwell" pitchFamily="18" charset="0"/>
                <a:cs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9pPr>
          </a:lstStyle>
          <a:p>
            <a:pPr algn="r"/>
            <a:r>
              <a:rPr lang="ru-RU" dirty="0"/>
              <a:t>Источник: </a:t>
            </a:r>
            <a:r>
              <a:rPr lang="ru-RU" dirty="0" smtClean="0"/>
              <a:t>Росстат, данные канала</a:t>
            </a:r>
          </a:p>
        </p:txBody>
      </p:sp>
    </p:spTree>
    <p:extLst>
      <p:ext uri="{BB962C8B-B14F-4D97-AF65-F5344CB8AC3E}">
        <p14:creationId xmlns:p14="http://schemas.microsoft.com/office/powerpoint/2010/main" val="53769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6768" y="2617084"/>
            <a:ext cx="12199372" cy="7590371"/>
          </a:xfrm>
          <a:prstGeom prst="rect">
            <a:avLst/>
          </a:prstGeom>
          <a:blipFill dpi="0" rotWithShape="1">
            <a:blip r:embed="rId2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5094" y="-63053"/>
            <a:ext cx="21034375" cy="2651125"/>
          </a:xfrm>
        </p:spPr>
        <p:txBody>
          <a:bodyPr/>
          <a:lstStyle/>
          <a:p>
            <a:r>
              <a:rPr lang="ru-RU" b="1" dirty="0" smtClean="0"/>
              <a:t>ВАРИАНТ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19996" y="2617085"/>
            <a:ext cx="10168756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sz="2800" dirty="0" smtClean="0"/>
              <a:t>«</a:t>
            </a:r>
            <a:r>
              <a:rPr lang="ru-RU" sz="2800" b="1" dirty="0" smtClean="0"/>
              <a:t>Вариант» </a:t>
            </a:r>
            <a:r>
              <a:rPr lang="ru-RU" sz="2400" dirty="0"/>
              <a:t>– </a:t>
            </a:r>
            <a:r>
              <a:rPr lang="ru-RU" sz="2400" dirty="0" smtClean="0"/>
              <a:t>круглосуточный телеканал Владимирской области.</a:t>
            </a:r>
          </a:p>
          <a:p>
            <a:pPr lvl="0" algn="just">
              <a:lnSpc>
                <a:spcPct val="150000"/>
              </a:lnSpc>
            </a:pPr>
            <a:r>
              <a:rPr lang="ru-RU" sz="2400" b="1" i="1" dirty="0" smtClean="0"/>
              <a:t>Зона вещания: </a:t>
            </a:r>
            <a:r>
              <a:rPr lang="ru-RU" sz="2400" dirty="0" smtClean="0"/>
              <a:t>во Владимире и Владимирской области.</a:t>
            </a:r>
            <a:endParaRPr lang="en-US" sz="2400" dirty="0" smtClean="0"/>
          </a:p>
          <a:p>
            <a:pPr lvl="0" algn="just">
              <a:lnSpc>
                <a:spcPct val="150000"/>
              </a:lnSpc>
            </a:pPr>
            <a:r>
              <a:rPr lang="ru-RU" sz="2400" b="1" i="1" dirty="0" smtClean="0"/>
              <a:t>Контент канала</a:t>
            </a:r>
            <a:r>
              <a:rPr lang="ru-RU" sz="2400" b="1" i="1" dirty="0"/>
              <a:t>: </a:t>
            </a:r>
            <a:r>
              <a:rPr lang="ru-RU" sz="2400" dirty="0" smtClean="0"/>
              <a:t>новости, познавательные </a:t>
            </a:r>
            <a:r>
              <a:rPr lang="ru-RU" sz="2400" dirty="0"/>
              <a:t>передачи, </a:t>
            </a:r>
            <a:r>
              <a:rPr lang="ru-RU" sz="2400" dirty="0" smtClean="0"/>
              <a:t>мультфильмы</a:t>
            </a:r>
            <a:r>
              <a:rPr lang="ru-RU" sz="2400" dirty="0"/>
              <a:t>, </a:t>
            </a:r>
            <a:r>
              <a:rPr lang="ru-RU" sz="2400" dirty="0" smtClean="0"/>
              <a:t>популярные </a:t>
            </a:r>
            <a:r>
              <a:rPr lang="ru-RU" sz="2400" dirty="0"/>
              <a:t>сериалы, </a:t>
            </a:r>
            <a:r>
              <a:rPr lang="ru-RU" sz="2400" dirty="0" smtClean="0"/>
              <a:t>классика </a:t>
            </a:r>
            <a:r>
              <a:rPr lang="ru-RU" sz="2400" dirty="0"/>
              <a:t>русского и зарубежного </a:t>
            </a:r>
            <a:r>
              <a:rPr lang="ru-RU" sz="2400" dirty="0" smtClean="0"/>
              <a:t>художественного кино</a:t>
            </a:r>
            <a:r>
              <a:rPr lang="ru-RU" sz="2400" dirty="0"/>
              <a:t>, </a:t>
            </a:r>
            <a:r>
              <a:rPr lang="ru-RU" sz="2400" dirty="0" smtClean="0"/>
              <a:t>современная музыка </a:t>
            </a:r>
            <a:r>
              <a:rPr lang="ru-RU" sz="2400" dirty="0"/>
              <a:t>и многое другое</a:t>
            </a:r>
            <a:r>
              <a:rPr lang="ru-RU" sz="2400" dirty="0" smtClean="0"/>
              <a:t>. Канал производит собственный контент.</a:t>
            </a:r>
          </a:p>
          <a:p>
            <a:pPr lvl="0" algn="just">
              <a:lnSpc>
                <a:spcPct val="150000"/>
              </a:lnSpc>
              <a:spcAft>
                <a:spcPts val="1200"/>
              </a:spcAft>
            </a:pPr>
            <a:r>
              <a:rPr lang="ru-RU" sz="2400" dirty="0"/>
              <a:t>Опрос </a:t>
            </a:r>
            <a:r>
              <a:rPr lang="ru-RU" sz="2400" dirty="0" smtClean="0"/>
              <a:t>жителей Владимирской области 2014 </a:t>
            </a:r>
            <a:r>
              <a:rPr lang="ru-RU" sz="2400" dirty="0"/>
              <a:t>года показал, что </a:t>
            </a:r>
            <a:r>
              <a:rPr lang="ru-RU" sz="2400" dirty="0" smtClean="0"/>
              <a:t>канал находится </a:t>
            </a:r>
            <a:r>
              <a:rPr lang="ru-RU" sz="2400" dirty="0"/>
              <a:t>на 2-ом месте </a:t>
            </a:r>
            <a:r>
              <a:rPr lang="ru-RU" sz="2400" dirty="0" smtClean="0"/>
              <a:t>среди </a:t>
            </a:r>
            <a:r>
              <a:rPr lang="ru-RU" sz="2400" dirty="0"/>
              <a:t>телеканалов, на которых зрители предпочитают смотреть </a:t>
            </a:r>
            <a:r>
              <a:rPr lang="ru-RU" sz="2400" dirty="0" smtClean="0"/>
              <a:t>местные новости</a:t>
            </a:r>
            <a:r>
              <a:rPr lang="ru-RU" sz="2400" dirty="0"/>
              <a:t>. </a:t>
            </a:r>
            <a:endParaRPr lang="ru-RU" sz="2400" dirty="0" smtClean="0"/>
          </a:p>
          <a:p>
            <a:pPr lvl="0" algn="just">
              <a:lnSpc>
                <a:spcPct val="150000"/>
              </a:lnSpc>
              <a:spcAft>
                <a:spcPts val="1200"/>
              </a:spcAft>
            </a:pPr>
            <a:endParaRPr lang="ru-RU" sz="2400" dirty="0" smtClean="0"/>
          </a:p>
          <a:p>
            <a:pPr algn="just">
              <a:lnSpc>
                <a:spcPct val="150000"/>
              </a:lnSpc>
              <a:buNone/>
            </a:pPr>
            <a:r>
              <a:rPr lang="ru-RU" sz="2400" dirty="0" smtClean="0"/>
              <a:t>Сайт: </a:t>
            </a:r>
            <a:r>
              <a:rPr lang="en-US" sz="2400" u="sng" dirty="0" smtClean="0"/>
              <a:t>http</a:t>
            </a:r>
            <a:r>
              <a:rPr lang="en-US" sz="2400" u="sng" dirty="0"/>
              <a:t>://variant-v.ru/</a:t>
            </a:r>
            <a:endParaRPr lang="ru-RU" sz="24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1082528" y="2666701"/>
            <a:ext cx="11539728" cy="687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ru-RU" sz="2400" b="1" dirty="0" smtClean="0"/>
              <a:t>Владимир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/>
              <a:t>Владимир</a:t>
            </a:r>
            <a:r>
              <a:rPr lang="ru-RU" sz="2000" dirty="0"/>
              <a:t> </a:t>
            </a:r>
            <a:r>
              <a:rPr lang="ru-RU" sz="2000" dirty="0" smtClean="0"/>
              <a:t>— </a:t>
            </a:r>
            <a:r>
              <a:rPr lang="ru-RU" sz="2000" dirty="0"/>
              <a:t>административный центр Владимирской области. В городе работают крупные предприятия машиностроительной, металлообрабатывающей, электротехнической, приборостроительной, химической, легкой и пищевой промышленности, стройиндустрии, и предприятия высоких </a:t>
            </a:r>
            <a:r>
              <a:rPr lang="ru-RU" sz="2000" dirty="0" smtClean="0"/>
              <a:t>технологий.</a:t>
            </a:r>
          </a:p>
          <a:p>
            <a:pPr algn="just">
              <a:lnSpc>
                <a:spcPct val="150000"/>
              </a:lnSpc>
            </a:pPr>
            <a:endParaRPr lang="ru-RU" sz="2000" dirty="0"/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800" b="1" dirty="0" smtClean="0"/>
              <a:t>Население Владимира</a:t>
            </a:r>
            <a:r>
              <a:rPr lang="ru-RU" sz="2800" dirty="0" smtClean="0"/>
              <a:t> – </a:t>
            </a:r>
            <a:r>
              <a:rPr lang="ru-RU" sz="2800" b="1" dirty="0" smtClean="0"/>
              <a:t>353 тыс. </a:t>
            </a:r>
            <a:r>
              <a:rPr lang="ru-RU" sz="2800" dirty="0" smtClean="0"/>
              <a:t>чел.(янв.2015)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800" b="1" dirty="0" smtClean="0"/>
              <a:t>Население Владимирской области – 1,4 млн </a:t>
            </a:r>
            <a:r>
              <a:rPr lang="ru-RU" sz="2800" dirty="0" smtClean="0"/>
              <a:t>чел. (янв. 2015)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ru-RU" sz="2800" dirty="0" smtClean="0"/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ru-RU" sz="2800" dirty="0" smtClean="0"/>
              <a:t>Среднемесячная </a:t>
            </a:r>
            <a:r>
              <a:rPr lang="ru-RU" sz="2800" b="1" dirty="0" smtClean="0"/>
              <a:t>зарплата</a:t>
            </a:r>
            <a:r>
              <a:rPr lang="ru-RU" sz="2800" dirty="0" smtClean="0"/>
              <a:t> – </a:t>
            </a:r>
            <a:r>
              <a:rPr lang="ru-RU" sz="2800" b="1" dirty="0" smtClean="0"/>
              <a:t>23 тыс. </a:t>
            </a:r>
            <a:r>
              <a:rPr lang="ru-RU" sz="2800" dirty="0" smtClean="0"/>
              <a:t>рублей 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ru-RU" sz="2800" dirty="0" smtClean="0"/>
              <a:t>(2015, </a:t>
            </a:r>
            <a:r>
              <a:rPr lang="ru-RU" sz="2800" dirty="0" err="1" smtClean="0"/>
              <a:t>Владимирстат</a:t>
            </a:r>
            <a:r>
              <a:rPr lang="ru-RU" sz="2800" dirty="0" smtClean="0"/>
              <a:t>).</a:t>
            </a:r>
            <a:endParaRPr lang="ru-RU" sz="2800" dirty="0"/>
          </a:p>
        </p:txBody>
      </p:sp>
      <p:pic>
        <p:nvPicPr>
          <p:cNvPr id="8" name="Picture 5" descr="Логотип_Валера коп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1030" y="190999"/>
            <a:ext cx="2445112" cy="242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653688" y="11237865"/>
            <a:ext cx="1387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atin typeface="+mj-lt"/>
              </a:rPr>
              <a:t>Потенциальный охват аудитории – более 600 тыс. чел</a:t>
            </a:r>
            <a:r>
              <a:rPr lang="ru-RU" sz="3600" b="1" i="1" dirty="0">
                <a:latin typeface="+mj-lt"/>
              </a:rPr>
              <a:t>.</a:t>
            </a:r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-50407" y="13076746"/>
            <a:ext cx="57973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>
                <a:latin typeface="Rockwell" pitchFamily="18" charset="0"/>
                <a:cs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9pPr>
          </a:lstStyle>
          <a:p>
            <a:pPr algn="r"/>
            <a:r>
              <a:rPr lang="ru-RU" dirty="0"/>
              <a:t>Источник: </a:t>
            </a:r>
            <a:r>
              <a:rPr lang="ru-RU" dirty="0" smtClean="0"/>
              <a:t>Росстат, данные канала</a:t>
            </a:r>
          </a:p>
        </p:txBody>
      </p:sp>
    </p:spTree>
    <p:extLst>
      <p:ext uri="{BB962C8B-B14F-4D97-AF65-F5344CB8AC3E}">
        <p14:creationId xmlns:p14="http://schemas.microsoft.com/office/powerpoint/2010/main" val="336648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спасиб-о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742" y="11581733"/>
            <a:ext cx="16928031" cy="88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4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260" y="-257436"/>
            <a:ext cx="26609040" cy="2195116"/>
          </a:xfrm>
        </p:spPr>
        <p:txBody>
          <a:bodyPr>
            <a:normAutofit/>
          </a:bodyPr>
          <a:lstStyle/>
          <a:p>
            <a:r>
              <a:rPr lang="ru-RU" dirty="0" smtClean="0"/>
              <a:t>ПОТЕНЦИАЛЬНЫЙ ОХВАТ 19 КАНАЛОВ СТРАНЫ-ОНЛАЙН ДОСТИГАЕТ </a:t>
            </a:r>
            <a:br>
              <a:rPr lang="ru-RU" dirty="0" smtClean="0"/>
            </a:br>
            <a:r>
              <a:rPr lang="ru-RU" dirty="0" smtClean="0"/>
              <a:t>ОКОЛО 40% ОТ ОБЩЕГО КОЛИЧЕСТВА ДОМОХОЗЯЙСТВ РОССИИ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4864" y="12885003"/>
            <a:ext cx="9728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Данные: количество частных домохозяйств в субъектах РФ</a:t>
            </a:r>
          </a:p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Источник: Росстат, 2010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37"/>
          <a:stretch/>
        </p:blipFill>
        <p:spPr>
          <a:xfrm>
            <a:off x="1807535" y="2138436"/>
            <a:ext cx="16927032" cy="1074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31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10896" y="-359483"/>
            <a:ext cx="22923599" cy="2651125"/>
          </a:xfrm>
        </p:spPr>
        <p:txBody>
          <a:bodyPr/>
          <a:lstStyle/>
          <a:p>
            <a:r>
              <a:rPr lang="ru-RU" dirty="0" smtClean="0"/>
              <a:t>САМОСТОЯТЕЛЬНЫЕ РЕГИОНАЛЬНЫЕ КАНАЛЫ </a:t>
            </a:r>
            <a:r>
              <a:rPr lang="ru-RU" dirty="0"/>
              <a:t>РОССИИ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8893" y="9365160"/>
            <a:ext cx="23124067" cy="2532888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Количество самостоятельных региональных каналов в России – порядка 22, по данным </a:t>
            </a:r>
            <a:r>
              <a:rPr lang="en-US" sz="4000" dirty="0" smtClean="0"/>
              <a:t>TNS</a:t>
            </a:r>
            <a:r>
              <a:rPr lang="ru-RU" sz="4000" dirty="0" smtClean="0"/>
              <a:t>. Самостоятельные – телеканалы, вещающие более 18 часов. </a:t>
            </a:r>
          </a:p>
          <a:p>
            <a:pPr algn="ctr"/>
            <a:r>
              <a:rPr lang="ru-RU" sz="4000" dirty="0" smtClean="0"/>
              <a:t>7 каналов СТРАНЫ-ОНЛАЙН входят в самостоятельные региональные телекомпании России. </a:t>
            </a:r>
            <a:endParaRPr lang="ru-RU" sz="4000" dirty="0"/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182880" y="13254335"/>
            <a:ext cx="15198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>
                <a:latin typeface="Rockwell" pitchFamily="18" charset="0"/>
                <a:cs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9pPr>
          </a:lstStyle>
          <a:p>
            <a:r>
              <a:rPr lang="ru-RU" dirty="0"/>
              <a:t>Источник: </a:t>
            </a:r>
            <a:r>
              <a:rPr lang="en-US" dirty="0" smtClean="0"/>
              <a:t>TNS</a:t>
            </a:r>
            <a:r>
              <a:rPr lang="ru-RU" dirty="0"/>
              <a:t> </a:t>
            </a:r>
            <a:r>
              <a:rPr lang="ru-RU" dirty="0" smtClean="0"/>
              <a:t>Россия, Города, 18+, окт. 2015, локальные самостоятельные каналы, </a:t>
            </a:r>
            <a:r>
              <a:rPr lang="en-US" dirty="0" smtClean="0"/>
              <a:t>Share</a:t>
            </a:r>
            <a:endParaRPr lang="ru-RU" dirty="0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/>
          </p:nvPr>
        </p:nvGraphicFramePr>
        <p:xfrm>
          <a:off x="1815148" y="2053898"/>
          <a:ext cx="20756880" cy="7309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453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63600" y="24566"/>
            <a:ext cx="23198667" cy="2092102"/>
          </a:xfrm>
        </p:spPr>
        <p:txBody>
          <a:bodyPr/>
          <a:lstStyle/>
          <a:p>
            <a:r>
              <a:rPr lang="ru-RU" dirty="0" smtClean="0"/>
              <a:t>СТРУКТУРА ВЕЩАНИЯ САМОСТОЯТЕЛЬНЫХ ЛОКАЛЬНЫХ КАНАЛОВ</a:t>
            </a:r>
            <a:endParaRPr lang="ru-RU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/>
          </p:nvPr>
        </p:nvGraphicFramePr>
        <p:xfrm>
          <a:off x="182880" y="2252356"/>
          <a:ext cx="12636189" cy="99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Текст 2"/>
          <p:cNvSpPr txBox="1">
            <a:spLocks/>
          </p:cNvSpPr>
          <p:nvPr/>
        </p:nvSpPr>
        <p:spPr>
          <a:xfrm>
            <a:off x="182880" y="13254335"/>
            <a:ext cx="197307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>
                <a:latin typeface="Rockwell" pitchFamily="18" charset="0"/>
                <a:cs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9pPr>
          </a:lstStyle>
          <a:p>
            <a:r>
              <a:rPr lang="ru-RU" dirty="0"/>
              <a:t>Источник: </a:t>
            </a:r>
            <a:r>
              <a:rPr lang="en-US" dirty="0" smtClean="0"/>
              <a:t>TNS</a:t>
            </a:r>
            <a:r>
              <a:rPr lang="ru-RU" dirty="0"/>
              <a:t> </a:t>
            </a:r>
            <a:r>
              <a:rPr lang="ru-RU" dirty="0" smtClean="0"/>
              <a:t>Россия, Города, 4+, сент. 2014 – март 2015, локальные самостоятельные каналы на апрель 2015 (24), </a:t>
            </a:r>
            <a:r>
              <a:rPr lang="en-US" dirty="0" smtClean="0"/>
              <a:t>duration</a:t>
            </a:r>
            <a:endParaRPr lang="ru-RU" dirty="0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15425589" y="3310576"/>
            <a:ext cx="7265077" cy="5189957"/>
          </a:xfrm>
          <a:prstGeom prst="wedgeRoundRectCallout">
            <a:avLst>
              <a:gd name="adj1" fmla="val -56883"/>
              <a:gd name="adj2" fmla="val -1793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По данным </a:t>
            </a:r>
            <a:r>
              <a:rPr lang="en-US" sz="2400" dirty="0" smtClean="0">
                <a:solidFill>
                  <a:schemeClr val="tx1"/>
                </a:solidFill>
              </a:rPr>
              <a:t>TNS</a:t>
            </a:r>
            <a:r>
              <a:rPr lang="ru-RU" sz="2400" dirty="0" smtClean="0">
                <a:solidFill>
                  <a:schemeClr val="tx1"/>
                </a:solidFill>
              </a:rPr>
              <a:t>:</a:t>
            </a:r>
          </a:p>
          <a:p>
            <a:pPr algn="ctr"/>
            <a:endParaRPr lang="ru-RU" sz="2400" dirty="0" smtClean="0">
              <a:solidFill>
                <a:schemeClr val="tx1"/>
              </a:solidFill>
            </a:endParaRP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</a:rPr>
              <a:t>Стабильно </a:t>
            </a:r>
            <a:r>
              <a:rPr lang="ru-RU" sz="2400" dirty="0">
                <a:solidFill>
                  <a:schemeClr val="tx1"/>
                </a:solidFill>
              </a:rPr>
              <a:t>пользуются популярностью на локальном </a:t>
            </a:r>
            <a:r>
              <a:rPr lang="ru-RU" sz="2400" dirty="0" smtClean="0">
                <a:solidFill>
                  <a:schemeClr val="tx1"/>
                </a:solidFill>
              </a:rPr>
              <a:t>ТВ </a:t>
            </a:r>
            <a:r>
              <a:rPr lang="ru-RU" sz="2400" dirty="0">
                <a:solidFill>
                  <a:schemeClr val="tx1"/>
                </a:solidFill>
              </a:rPr>
              <a:t>фильмы и </a:t>
            </a:r>
            <a:r>
              <a:rPr lang="ru-RU" sz="2400" dirty="0" smtClean="0">
                <a:solidFill>
                  <a:schemeClr val="tx1"/>
                </a:solidFill>
              </a:rPr>
              <a:t>сериалы. </a:t>
            </a:r>
          </a:p>
          <a:p>
            <a:pPr algn="ctr"/>
            <a:endParaRPr lang="ru-RU" sz="2400" dirty="0" smtClean="0">
              <a:solidFill>
                <a:schemeClr val="tx1"/>
              </a:solidFill>
            </a:endParaRP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</a:rPr>
              <a:t>Новости занимают важную долю в сетках локальных телеканалов. 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endParaRPr lang="ru-RU" sz="2400" dirty="0" smtClean="0">
              <a:solidFill>
                <a:schemeClr val="tx1"/>
              </a:solidFill>
            </a:endParaRP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</a:rPr>
              <a:t>Одной </a:t>
            </a:r>
            <a:r>
              <a:rPr lang="ru-RU" sz="2400" dirty="0">
                <a:solidFill>
                  <a:schemeClr val="tx1"/>
                </a:solidFill>
              </a:rPr>
              <a:t>из особенностей </a:t>
            </a:r>
            <a:r>
              <a:rPr lang="ru-RU" sz="2400" dirty="0" smtClean="0">
                <a:solidFill>
                  <a:schemeClr val="tx1"/>
                </a:solidFill>
              </a:rPr>
              <a:t>локальных каналов </a:t>
            </a:r>
            <a:r>
              <a:rPr lang="ru-RU" sz="2400" dirty="0">
                <a:solidFill>
                  <a:schemeClr val="tx1"/>
                </a:solidFill>
              </a:rPr>
              <a:t>является интерес к спортивным программам, у местных матчей стабильно высокие рейтинг и доли.</a:t>
            </a:r>
          </a:p>
        </p:txBody>
      </p:sp>
    </p:spTree>
    <p:extLst>
      <p:ext uri="{BB962C8B-B14F-4D97-AF65-F5344CB8AC3E}">
        <p14:creationId xmlns:p14="http://schemas.microsoft.com/office/powerpoint/2010/main" val="1440662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12393344" y="2020363"/>
            <a:ext cx="11389219" cy="10887324"/>
          </a:xfrm>
          <a:prstGeom prst="rect">
            <a:avLst/>
          </a:prstGeom>
          <a:blipFill dpi="0" rotWithShape="1">
            <a:blip r:embed="rId2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668" t="-24" r="1"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8627" y="-166753"/>
            <a:ext cx="17805305" cy="2419086"/>
          </a:xfrm>
        </p:spPr>
        <p:txBody>
          <a:bodyPr/>
          <a:lstStyle/>
          <a:p>
            <a:r>
              <a:rPr lang="ru-RU" dirty="0" smtClean="0"/>
              <a:t>КУБАНЬ 24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15868" y="1976311"/>
            <a:ext cx="11445899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b="1" dirty="0" smtClean="0"/>
              <a:t>«Кубань 24»</a:t>
            </a:r>
            <a:r>
              <a:rPr lang="ru-RU" sz="2800" dirty="0" smtClean="0"/>
              <a:t> </a:t>
            </a:r>
            <a:r>
              <a:rPr lang="ru-RU" sz="2400" dirty="0" smtClean="0"/>
              <a:t>– первый информационный и </a:t>
            </a:r>
            <a:r>
              <a:rPr lang="ru-RU" sz="2400" dirty="0"/>
              <a:t>единственный </a:t>
            </a:r>
            <a:r>
              <a:rPr lang="ru-RU" sz="2400" dirty="0" smtClean="0"/>
              <a:t>круглосуточный </a:t>
            </a:r>
            <a:r>
              <a:rPr lang="ru-RU" sz="2400" dirty="0"/>
              <a:t>канал </a:t>
            </a:r>
            <a:r>
              <a:rPr lang="ru-RU" sz="2400" dirty="0" smtClean="0"/>
              <a:t>в Краснодаре. </a:t>
            </a:r>
          </a:p>
          <a:p>
            <a:pPr algn="just">
              <a:lnSpc>
                <a:spcPct val="150000"/>
              </a:lnSpc>
            </a:pPr>
            <a:r>
              <a:rPr lang="ru-RU" sz="2400" b="1" i="1" dirty="0"/>
              <a:t>Зона вещания: </a:t>
            </a:r>
            <a:r>
              <a:rPr lang="ru-RU" sz="2400" dirty="0"/>
              <a:t>«Кубань 24» охватывает 99% населения Краснодарского края, а также</a:t>
            </a:r>
            <a:r>
              <a:rPr lang="en-US" sz="2400" dirty="0"/>
              <a:t> </a:t>
            </a:r>
            <a:r>
              <a:rPr lang="ru-RU" sz="2400" dirty="0"/>
              <a:t>Республики</a:t>
            </a:r>
            <a:r>
              <a:rPr lang="en-US" sz="2400" dirty="0"/>
              <a:t> </a:t>
            </a:r>
            <a:r>
              <a:rPr lang="ru-RU" sz="2400" dirty="0"/>
              <a:t>Адыгея и Абхазию. «Кубань</a:t>
            </a:r>
            <a:r>
              <a:rPr lang="en-US" sz="2400" dirty="0"/>
              <a:t> </a:t>
            </a:r>
            <a:r>
              <a:rPr lang="ru-RU" sz="2400" dirty="0"/>
              <a:t>24</a:t>
            </a:r>
            <a:r>
              <a:rPr lang="en-US" sz="2400" dirty="0"/>
              <a:t> </a:t>
            </a:r>
            <a:r>
              <a:rPr lang="ru-RU" sz="2400" dirty="0"/>
              <a:t>ОРБИТА» - от Калининграда до Западной Сибири</a:t>
            </a:r>
            <a:r>
              <a:rPr lang="ru-RU" sz="24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ru-RU" sz="2400" b="1" i="1" dirty="0" smtClean="0"/>
              <a:t>Контент</a:t>
            </a:r>
            <a:r>
              <a:rPr lang="ru-RU" sz="2400" dirty="0" smtClean="0"/>
              <a:t>: программы </a:t>
            </a:r>
            <a:r>
              <a:rPr lang="ru-RU" sz="2400" dirty="0"/>
              <a:t>собственного производства, которые освещают события и факты </a:t>
            </a:r>
            <a:r>
              <a:rPr lang="ru-RU" sz="2400" dirty="0" smtClean="0"/>
              <a:t>региона</a:t>
            </a:r>
            <a:r>
              <a:rPr lang="ru-RU" sz="2400" dirty="0"/>
              <a:t>, основные социальные проблемы и </a:t>
            </a:r>
            <a:r>
              <a:rPr lang="ru-RU" sz="2400" dirty="0" smtClean="0"/>
              <a:t>проекты. </a:t>
            </a:r>
          </a:p>
          <a:p>
            <a:pPr algn="just">
              <a:lnSpc>
                <a:spcPct val="150000"/>
              </a:lnSpc>
            </a:pPr>
            <a:r>
              <a:rPr lang="ru-RU" sz="2400" dirty="0"/>
              <a:t>И</a:t>
            </a:r>
            <a:r>
              <a:rPr lang="ru-RU" sz="2400" dirty="0" smtClean="0"/>
              <a:t>нформационный </a:t>
            </a:r>
            <a:r>
              <a:rPr lang="ru-RU" sz="2400" dirty="0"/>
              <a:t>– </a:t>
            </a:r>
            <a:r>
              <a:rPr lang="ru-RU" sz="2400" dirty="0" smtClean="0"/>
              <a:t>34%; познавательно-развлекательный </a:t>
            </a:r>
            <a:r>
              <a:rPr lang="ru-RU" sz="2400" dirty="0"/>
              <a:t>– </a:t>
            </a:r>
            <a:r>
              <a:rPr lang="ru-RU" sz="2400" dirty="0" smtClean="0"/>
              <a:t>35,8%; публицистический – 20</a:t>
            </a:r>
            <a:r>
              <a:rPr lang="ru-RU" sz="2400" dirty="0"/>
              <a:t>% и др. </a:t>
            </a:r>
            <a:r>
              <a:rPr lang="ru-RU" sz="2400" dirty="0" smtClean="0"/>
              <a:t> </a:t>
            </a:r>
          </a:p>
          <a:p>
            <a:pPr algn="just">
              <a:lnSpc>
                <a:spcPct val="150000"/>
              </a:lnSpc>
            </a:pPr>
            <a:r>
              <a:rPr lang="ru-RU" sz="2400" b="1" i="1" dirty="0" err="1"/>
              <a:t>Прайм</a:t>
            </a:r>
            <a:r>
              <a:rPr lang="ru-RU" sz="2400" dirty="0"/>
              <a:t>: с 18.00 до </a:t>
            </a:r>
            <a:r>
              <a:rPr lang="ru-RU" sz="2400" dirty="0" smtClean="0"/>
              <a:t>00.00.</a:t>
            </a:r>
            <a:endParaRPr lang="ru-RU" sz="2400" dirty="0"/>
          </a:p>
          <a:p>
            <a:pPr algn="just">
              <a:lnSpc>
                <a:spcPct val="150000"/>
              </a:lnSpc>
            </a:pPr>
            <a:r>
              <a:rPr lang="ru-RU" sz="2400" b="1" i="1" dirty="0" smtClean="0"/>
              <a:t>Операторы вещания</a:t>
            </a:r>
            <a:r>
              <a:rPr lang="ru-RU" sz="2400" i="1" dirty="0" smtClean="0"/>
              <a:t>:</a:t>
            </a:r>
            <a:r>
              <a:rPr lang="en-US" sz="2400" dirty="0"/>
              <a:t> </a:t>
            </a:r>
            <a:r>
              <a:rPr lang="ru-RU" sz="2400" dirty="0" smtClean="0"/>
              <a:t>эфирное – РТРС; спутниковое </a:t>
            </a:r>
            <a:r>
              <a:rPr lang="ru-RU" sz="2400" dirty="0"/>
              <a:t>– НТВ плюс, </a:t>
            </a:r>
            <a:r>
              <a:rPr lang="ru-RU" sz="2400" dirty="0" err="1"/>
              <a:t>Триколор</a:t>
            </a:r>
            <a:r>
              <a:rPr lang="ru-RU" sz="2400" dirty="0"/>
              <a:t> </a:t>
            </a:r>
            <a:r>
              <a:rPr lang="ru-RU" sz="2400" dirty="0" smtClean="0"/>
              <a:t>ТВ; кабельное – </a:t>
            </a:r>
            <a:r>
              <a:rPr lang="ru-RU" sz="2400" dirty="0"/>
              <a:t>МТС, Билайн, Ростелеком, </a:t>
            </a:r>
            <a:r>
              <a:rPr lang="ru-RU" sz="2400" dirty="0" err="1"/>
              <a:t>Хом</a:t>
            </a:r>
            <a:r>
              <a:rPr lang="ru-RU" sz="2400" dirty="0"/>
              <a:t>-АП.ТВ и </a:t>
            </a:r>
            <a:r>
              <a:rPr lang="ru-RU" sz="2400" dirty="0" smtClean="0"/>
              <a:t>др.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Сайт: </a:t>
            </a:r>
            <a:r>
              <a:rPr lang="en-US" sz="2000" u="sng" dirty="0"/>
              <a:t>http://kuban24.tv</a:t>
            </a:r>
            <a:r>
              <a:rPr lang="en-US" sz="2000" u="sng" dirty="0" smtClean="0"/>
              <a:t>/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9123" y="0"/>
            <a:ext cx="6004990" cy="21592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702857" y="2125850"/>
            <a:ext cx="10639269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400" b="1" dirty="0" smtClean="0"/>
              <a:t>Краснодар</a:t>
            </a:r>
            <a:endParaRPr lang="ru-RU" sz="2400" dirty="0"/>
          </a:p>
          <a:p>
            <a:pPr algn="just"/>
            <a:r>
              <a:rPr lang="ru-RU" sz="2000" dirty="0" smtClean="0"/>
              <a:t>Индустриальный </a:t>
            </a:r>
            <a:r>
              <a:rPr lang="ru-RU" sz="2000" dirty="0"/>
              <a:t>центр.  Наиболее развитыми отраслями являются </a:t>
            </a:r>
            <a:r>
              <a:rPr lang="ru-RU" sz="2000" dirty="0" smtClean="0"/>
              <a:t>пищевая</a:t>
            </a:r>
            <a:r>
              <a:rPr lang="ru-RU" sz="2000" dirty="0"/>
              <a:t>, машиностроительная, металлообрабатывающая и легкая отрасли промышленности</a:t>
            </a:r>
            <a:r>
              <a:rPr lang="ru-RU" sz="2000" dirty="0" smtClean="0"/>
              <a:t>.</a:t>
            </a:r>
          </a:p>
          <a:p>
            <a:pPr algn="just"/>
            <a:endParaRPr lang="ru-RU" sz="2000" dirty="0" smtClean="0"/>
          </a:p>
          <a:p>
            <a:pPr algn="just"/>
            <a:endParaRPr lang="ru-RU" sz="2000" dirty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800" b="1" dirty="0" smtClean="0"/>
              <a:t>Население Краснодара</a:t>
            </a:r>
            <a:r>
              <a:rPr lang="ru-RU" sz="2800" dirty="0" smtClean="0"/>
              <a:t> </a:t>
            </a:r>
            <a:r>
              <a:rPr lang="ru-RU" sz="2800" dirty="0"/>
              <a:t>– </a:t>
            </a:r>
            <a:r>
              <a:rPr lang="ru-RU" sz="2800" b="1" dirty="0"/>
              <a:t>784 тыс. </a:t>
            </a:r>
            <a:r>
              <a:rPr lang="ru-RU" sz="2800" dirty="0" smtClean="0"/>
              <a:t>чел. (янв.2015)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800" b="1" dirty="0" smtClean="0"/>
              <a:t>Население </a:t>
            </a:r>
            <a:r>
              <a:rPr lang="ru-RU" sz="2800" b="1" dirty="0"/>
              <a:t>Краснодарского края </a:t>
            </a:r>
            <a:r>
              <a:rPr lang="ru-RU" sz="2800" dirty="0" smtClean="0"/>
              <a:t>– </a:t>
            </a:r>
            <a:r>
              <a:rPr lang="ru-RU" sz="2800" b="1" dirty="0" smtClean="0"/>
              <a:t>5,45 млн </a:t>
            </a:r>
            <a:r>
              <a:rPr lang="ru-RU" sz="2800" dirty="0"/>
              <a:t>чел. (янв.2015</a:t>
            </a:r>
            <a:r>
              <a:rPr lang="ru-RU" sz="2800" dirty="0" smtClean="0"/>
              <a:t>)</a:t>
            </a:r>
            <a:endParaRPr lang="ru-RU" sz="2800" dirty="0"/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ru-RU" sz="2800" dirty="0" smtClean="0"/>
              <a:t>Среднедушевой </a:t>
            </a:r>
            <a:r>
              <a:rPr lang="ru-RU" sz="2800" b="1" dirty="0" smtClean="0"/>
              <a:t>доход</a:t>
            </a:r>
            <a:r>
              <a:rPr lang="ru-RU" sz="2800" dirty="0" smtClean="0"/>
              <a:t> </a:t>
            </a:r>
            <a:r>
              <a:rPr lang="ru-RU" sz="2800" dirty="0"/>
              <a:t>по краю – </a:t>
            </a:r>
            <a:r>
              <a:rPr lang="ru-RU" sz="2800" b="1" dirty="0"/>
              <a:t>33 тыс. </a:t>
            </a:r>
            <a:r>
              <a:rPr lang="ru-RU" sz="2800" dirty="0" smtClean="0"/>
              <a:t>руб.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ru-RU" sz="2800" b="1" dirty="0" smtClean="0"/>
              <a:t>Оборот </a:t>
            </a:r>
            <a:r>
              <a:rPr lang="ru-RU" sz="2800" b="1" dirty="0"/>
              <a:t>розничной </a:t>
            </a:r>
            <a:r>
              <a:rPr lang="ru-RU" sz="2800" dirty="0"/>
              <a:t>торговли </a:t>
            </a:r>
            <a:r>
              <a:rPr lang="ru-RU" sz="2800" dirty="0" smtClean="0"/>
              <a:t>по краю – </a:t>
            </a:r>
            <a:r>
              <a:rPr lang="ru-RU" sz="2800" b="1" dirty="0"/>
              <a:t>1 068 889 млн </a:t>
            </a:r>
            <a:r>
              <a:rPr lang="ru-RU" sz="2800" dirty="0" smtClean="0"/>
              <a:t>руб., </a:t>
            </a:r>
            <a:r>
              <a:rPr lang="ru-RU" sz="2800" dirty="0"/>
              <a:t>первый (после Москвы и </a:t>
            </a:r>
            <a:r>
              <a:rPr lang="ru-RU" sz="2800" dirty="0" smtClean="0"/>
              <a:t>МО)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ru-RU" sz="2800" b="1" dirty="0" smtClean="0"/>
              <a:t>Состояние </a:t>
            </a:r>
            <a:r>
              <a:rPr lang="ru-RU" sz="2800" b="1" dirty="0"/>
              <a:t>инвестиционного климата </a:t>
            </a:r>
            <a:r>
              <a:rPr lang="ru-RU" sz="2800" dirty="0" smtClean="0"/>
              <a:t>края</a:t>
            </a:r>
            <a:r>
              <a:rPr lang="ru-RU" sz="2800" b="1" dirty="0" smtClean="0"/>
              <a:t> </a:t>
            </a:r>
            <a:r>
              <a:rPr lang="ru-RU" sz="2800" dirty="0" smtClean="0"/>
              <a:t>– благоприятный</a:t>
            </a:r>
            <a:r>
              <a:rPr lang="ru-RU" sz="2800" b="1" dirty="0" smtClean="0"/>
              <a:t>, </a:t>
            </a:r>
            <a:r>
              <a:rPr lang="ru-RU" sz="2800" dirty="0" smtClean="0"/>
              <a:t>входит в </a:t>
            </a:r>
            <a:r>
              <a:rPr lang="ru-RU" sz="2800" b="1" dirty="0" smtClean="0"/>
              <a:t>ТОП-10 </a:t>
            </a:r>
            <a:r>
              <a:rPr lang="ru-RU" sz="2800" b="1" dirty="0"/>
              <a:t>(2015) </a:t>
            </a:r>
            <a:r>
              <a:rPr lang="ru-RU" sz="2800" dirty="0" smtClean="0"/>
              <a:t>национального рейтинга состояния инвестиционного климата.</a:t>
            </a:r>
            <a:endParaRPr lang="ru-RU" sz="2800" dirty="0"/>
          </a:p>
        </p:txBody>
      </p:sp>
      <p:grpSp>
        <p:nvGrpSpPr>
          <p:cNvPr id="25" name="Группа 24"/>
          <p:cNvGrpSpPr/>
          <p:nvPr/>
        </p:nvGrpSpPr>
        <p:grpSpPr>
          <a:xfrm>
            <a:off x="1944872" y="9046574"/>
            <a:ext cx="8084601" cy="3845064"/>
            <a:chOff x="12423687" y="4228513"/>
            <a:chExt cx="9500319" cy="4332801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12423687" y="4228513"/>
              <a:ext cx="9500319" cy="2648113"/>
              <a:chOff x="982612" y="8775831"/>
              <a:chExt cx="9500319" cy="2648113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982612" y="8775831"/>
                <a:ext cx="9500319" cy="5202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i="1" dirty="0">
                    <a:latin typeface="+mj-lt"/>
                  </a:rPr>
                  <a:t>Социально-демографический профиль </a:t>
                </a:r>
                <a:r>
                  <a:rPr lang="ru-RU" sz="2400" b="1" i="1" dirty="0" smtClean="0">
                    <a:latin typeface="+mj-lt"/>
                  </a:rPr>
                  <a:t>аудитории</a:t>
                </a:r>
                <a:endParaRPr lang="ru-RU" sz="2400" b="1" i="1" dirty="0">
                  <a:latin typeface="+mj-lt"/>
                </a:endParaRPr>
              </a:p>
            </p:txBody>
          </p:sp>
          <p:grpSp>
            <p:nvGrpSpPr>
              <p:cNvPr id="15" name="Группа 14"/>
              <p:cNvGrpSpPr/>
              <p:nvPr/>
            </p:nvGrpSpPr>
            <p:grpSpPr>
              <a:xfrm>
                <a:off x="1650486" y="9261633"/>
                <a:ext cx="2824432" cy="2059159"/>
                <a:chOff x="13833451" y="9091378"/>
                <a:chExt cx="2978308" cy="2059159"/>
              </a:xfrm>
            </p:grpSpPr>
            <p:sp>
              <p:nvSpPr>
                <p:cNvPr id="20" name="TextBox 19"/>
                <p:cNvSpPr txBox="1"/>
                <p:nvPr/>
              </p:nvSpPr>
              <p:spPr>
                <a:xfrm>
                  <a:off x="13833451" y="10615006"/>
                  <a:ext cx="2978308" cy="535531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2400" dirty="0"/>
                    <a:t> </a:t>
                  </a:r>
                  <a:r>
                    <a:rPr lang="ru-RU" sz="2400" dirty="0" smtClean="0"/>
                    <a:t> 32</a:t>
                  </a:r>
                  <a:r>
                    <a:rPr lang="en-US" sz="2400" dirty="0" smtClean="0"/>
                    <a:t> %</a:t>
                  </a:r>
                  <a:r>
                    <a:rPr lang="ru-RU" sz="2400" dirty="0"/>
                    <a:t> </a:t>
                  </a:r>
                  <a:r>
                    <a:rPr lang="ru-RU" sz="2400" dirty="0" smtClean="0"/>
                    <a:t> 67 </a:t>
                  </a:r>
                  <a:r>
                    <a:rPr lang="en-US" sz="2400" dirty="0" smtClean="0"/>
                    <a:t>%</a:t>
                  </a:r>
                  <a:endParaRPr lang="ru-RU" sz="2400" dirty="0" smtClean="0"/>
                </a:p>
              </p:txBody>
            </p:sp>
            <p:pic>
              <p:nvPicPr>
                <p:cNvPr id="21" name="Рисунок 20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738846" y="9091378"/>
                  <a:ext cx="1358917" cy="1231319"/>
                </a:xfrm>
                <a:prstGeom prst="rect">
                  <a:avLst/>
                </a:prstGeom>
              </p:spPr>
            </p:pic>
          </p:grpSp>
          <p:grpSp>
            <p:nvGrpSpPr>
              <p:cNvPr id="16" name="Группа 15"/>
              <p:cNvGrpSpPr/>
              <p:nvPr/>
            </p:nvGrpSpPr>
            <p:grpSpPr>
              <a:xfrm>
                <a:off x="5732771" y="9296058"/>
                <a:ext cx="4428145" cy="2127886"/>
                <a:chOff x="18015308" y="8234662"/>
                <a:chExt cx="4428145" cy="2127886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18015308" y="9383819"/>
                  <a:ext cx="4428145" cy="978729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ru-RU" sz="2400" dirty="0"/>
                    <a:t>2</a:t>
                  </a:r>
                  <a:r>
                    <a:rPr lang="ru-RU" sz="2400" dirty="0" smtClean="0"/>
                    <a:t>5-54 </a:t>
                  </a:r>
                  <a:r>
                    <a:rPr lang="ru-RU" sz="2400" dirty="0"/>
                    <a:t>	– </a:t>
                  </a:r>
                  <a:r>
                    <a:rPr lang="ru-RU" sz="2400" dirty="0" smtClean="0"/>
                    <a:t>	35 </a:t>
                  </a:r>
                  <a:r>
                    <a:rPr lang="en-US" sz="2400" dirty="0"/>
                    <a:t>%</a:t>
                  </a:r>
                  <a:endParaRPr lang="ru-RU" sz="2400" dirty="0"/>
                </a:p>
                <a:p>
                  <a:pPr>
                    <a:lnSpc>
                      <a:spcPct val="120000"/>
                    </a:lnSpc>
                  </a:pPr>
                  <a:r>
                    <a:rPr lang="ru-RU" sz="2400" dirty="0" smtClean="0"/>
                    <a:t>55-64</a:t>
                  </a:r>
                  <a:r>
                    <a:rPr lang="ru-RU" sz="2400" dirty="0"/>
                    <a:t>	</a:t>
                  </a:r>
                  <a:r>
                    <a:rPr lang="ru-RU" sz="2400" dirty="0" smtClean="0"/>
                    <a:t>– 	24 </a:t>
                  </a:r>
                  <a:r>
                    <a:rPr lang="en-US" sz="2400" dirty="0" smtClean="0"/>
                    <a:t>%</a:t>
                  </a:r>
                  <a:endParaRPr lang="ru-RU" sz="2400" dirty="0"/>
                </a:p>
              </p:txBody>
            </p:sp>
            <p:pic>
              <p:nvPicPr>
                <p:cNvPr id="19" name="Рисунок 18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587168" y="8234662"/>
                  <a:ext cx="1207480" cy="1008396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7" name="Группа 6"/>
            <p:cNvGrpSpPr/>
            <p:nvPr/>
          </p:nvGrpSpPr>
          <p:grpSpPr>
            <a:xfrm>
              <a:off x="13091561" y="6876625"/>
              <a:ext cx="2824432" cy="1684689"/>
              <a:chOff x="13091561" y="7343155"/>
              <a:chExt cx="2824432" cy="1684689"/>
            </a:xfrm>
          </p:grpSpPr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975785" y="7343155"/>
                <a:ext cx="1352326" cy="1313773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13091561" y="8492313"/>
                <a:ext cx="2824432" cy="5355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ru-RU" sz="2400" dirty="0"/>
                  <a:t> </a:t>
                </a:r>
                <a:r>
                  <a:rPr lang="ru-RU" sz="2400" dirty="0" smtClean="0"/>
                  <a:t>69 </a:t>
                </a:r>
                <a:r>
                  <a:rPr lang="en-US" sz="2400" dirty="0" smtClean="0"/>
                  <a:t>%</a:t>
                </a:r>
                <a:r>
                  <a:rPr lang="ru-RU" sz="2400" dirty="0"/>
                  <a:t> – ВС</a:t>
                </a:r>
                <a:endParaRPr lang="ru-RU" sz="2400" dirty="0" smtClean="0"/>
              </a:p>
            </p:txBody>
          </p:sp>
        </p:grpSp>
        <p:grpSp>
          <p:nvGrpSpPr>
            <p:cNvPr id="24" name="Группа 23"/>
            <p:cNvGrpSpPr/>
            <p:nvPr/>
          </p:nvGrpSpPr>
          <p:grpSpPr>
            <a:xfrm>
              <a:off x="16902900" y="7024436"/>
              <a:ext cx="4893093" cy="1536878"/>
              <a:chOff x="16951909" y="7100871"/>
              <a:chExt cx="4893093" cy="1536878"/>
            </a:xfrm>
          </p:grpSpPr>
          <p:pic>
            <p:nvPicPr>
              <p:cNvPr id="8" name="Рисунок 7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844848" y="7100871"/>
                <a:ext cx="1463167" cy="1165961"/>
              </a:xfrm>
              <a:prstGeom prst="rect">
                <a:avLst/>
              </a:prstGeom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16951909" y="8102218"/>
                <a:ext cx="4893093" cy="5355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ru-RU" sz="2400" dirty="0"/>
                  <a:t> </a:t>
                </a:r>
                <a:r>
                  <a:rPr lang="ru-RU" sz="2400" dirty="0" smtClean="0"/>
                  <a:t>93 </a:t>
                </a:r>
                <a:r>
                  <a:rPr lang="en-US" sz="2400" dirty="0" smtClean="0"/>
                  <a:t>%</a:t>
                </a:r>
                <a:r>
                  <a:rPr lang="ru-RU" sz="2400" dirty="0"/>
                  <a:t> </a:t>
                </a:r>
                <a:r>
                  <a:rPr lang="ru-RU" sz="2400" dirty="0" smtClean="0"/>
                  <a:t>– </a:t>
                </a:r>
                <a:r>
                  <a:rPr lang="ru-RU" sz="2400" dirty="0"/>
                  <a:t>среднее и высшее </a:t>
                </a:r>
                <a:r>
                  <a:rPr lang="ru-RU" sz="2400" dirty="0" smtClean="0"/>
                  <a:t> </a:t>
                </a:r>
              </a:p>
            </p:txBody>
          </p:sp>
        </p:grpSp>
      </p:grpSp>
      <p:sp>
        <p:nvSpPr>
          <p:cNvPr id="27" name="Текст 2"/>
          <p:cNvSpPr txBox="1">
            <a:spLocks/>
          </p:cNvSpPr>
          <p:nvPr/>
        </p:nvSpPr>
        <p:spPr>
          <a:xfrm>
            <a:off x="0" y="13193560"/>
            <a:ext cx="58816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>
                <a:latin typeface="Rockwell" pitchFamily="18" charset="0"/>
                <a:cs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9pPr>
          </a:lstStyle>
          <a:p>
            <a:pPr algn="r"/>
            <a:r>
              <a:rPr lang="ru-RU" dirty="0"/>
              <a:t>Источник: </a:t>
            </a:r>
            <a:r>
              <a:rPr lang="ru-RU" dirty="0" smtClean="0"/>
              <a:t>Росстат, данные канала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141504" y="12891638"/>
            <a:ext cx="13362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atin typeface="+mj-lt"/>
              </a:rPr>
              <a:t>Потенциальный охват аудитории – порядка 5 млн чел.</a:t>
            </a:r>
            <a:endParaRPr lang="ru-RU" sz="3600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2922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9690" y="-210927"/>
            <a:ext cx="21034375" cy="2387200"/>
          </a:xfrm>
        </p:spPr>
        <p:txBody>
          <a:bodyPr/>
          <a:lstStyle/>
          <a:p>
            <a:r>
              <a:rPr lang="ru-RU" dirty="0" smtClean="0"/>
              <a:t>«КУБАНЬ 24» - № 1 ПО ДОЛЕ </a:t>
            </a:r>
            <a:br>
              <a:rPr lang="ru-RU" dirty="0" smtClean="0"/>
            </a:br>
            <a:r>
              <a:rPr lang="ru-RU" dirty="0" smtClean="0"/>
              <a:t>СРЕДИ ЛОКАЛЬНЫХ КАНАЛОВ КРАСНОДАРА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0458" y="283126"/>
            <a:ext cx="3890866" cy="1399093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503572" y="7861056"/>
            <a:ext cx="8668512" cy="408708"/>
          </a:xfrm>
          <a:prstGeom prst="roundRect">
            <a:avLst/>
          </a:prstGeom>
          <a:noFill/>
          <a:ln w="57150">
            <a:gradFill flip="none" rotWithShape="1">
              <a:gsLst>
                <a:gs pos="0">
                  <a:srgbClr val="FF0000"/>
                </a:gs>
                <a:gs pos="33000">
                  <a:srgbClr val="FFFF00"/>
                </a:gs>
                <a:gs pos="18000">
                  <a:schemeClr val="accent6"/>
                </a:gs>
                <a:gs pos="54000">
                  <a:srgbClr val="92D050"/>
                </a:gs>
                <a:gs pos="89000">
                  <a:srgbClr val="002060"/>
                </a:gs>
                <a:gs pos="71000">
                  <a:srgbClr val="00B0F0"/>
                </a:gs>
              </a:gsLst>
              <a:path path="shape">
                <a:fillToRect l="50000" t="50000" r="50000" b="50000"/>
              </a:path>
              <a:tileRect/>
            </a:gra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/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1222723"/>
              </p:ext>
            </p:extLst>
          </p:nvPr>
        </p:nvGraphicFramePr>
        <p:xfrm>
          <a:off x="12261754" y="2176272"/>
          <a:ext cx="9555829" cy="3595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596067" y="9659162"/>
            <a:ext cx="14575257" cy="246221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3600" dirty="0" smtClean="0"/>
              <a:t>Среднемесячный охват канала в Краснодаре - </a:t>
            </a:r>
            <a:r>
              <a:rPr lang="ru-RU" sz="3600" b="1" dirty="0" smtClean="0"/>
              <a:t>433</a:t>
            </a:r>
            <a:r>
              <a:rPr lang="ru-RU" sz="3600" dirty="0" smtClean="0"/>
              <a:t> тыс. чел.</a:t>
            </a:r>
          </a:p>
          <a:p>
            <a:pPr algn="ctr"/>
            <a:r>
              <a:rPr lang="ru-RU" sz="3600" dirty="0" smtClean="0"/>
              <a:t>Среди локальных измеряемых телеканалов Краснодара «Кубань 24» на первом месте по доле – </a:t>
            </a:r>
            <a:r>
              <a:rPr lang="ru-RU" sz="3600" b="1" dirty="0" smtClean="0"/>
              <a:t>1,4</a:t>
            </a:r>
            <a:r>
              <a:rPr lang="ru-RU" sz="3600" dirty="0" smtClean="0"/>
              <a:t>%</a:t>
            </a:r>
          </a:p>
          <a:p>
            <a:pPr algn="ctr"/>
            <a:r>
              <a:rPr lang="ru-RU" sz="3600" dirty="0"/>
              <a:t>и</a:t>
            </a:r>
            <a:r>
              <a:rPr lang="ru-RU" sz="3600" dirty="0" smtClean="0"/>
              <a:t> по среднему времени просмотра для зрителей – </a:t>
            </a:r>
            <a:r>
              <a:rPr lang="ru-RU" sz="3600" b="1" dirty="0" smtClean="0"/>
              <a:t>29 мин</a:t>
            </a:r>
            <a:r>
              <a:rPr lang="ru-RU" sz="3600" dirty="0" smtClean="0"/>
              <a:t>. </a:t>
            </a:r>
            <a:r>
              <a:rPr lang="ru-RU" sz="3600" dirty="0"/>
              <a:t>в</a:t>
            </a:r>
            <a:r>
              <a:rPr lang="ru-RU" sz="3600" dirty="0" smtClean="0"/>
              <a:t> сутки</a:t>
            </a:r>
            <a:endParaRPr lang="ru-RU" sz="3600" dirty="0"/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182880" y="13254335"/>
            <a:ext cx="15198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>
                <a:latin typeface="Rockwell" pitchFamily="18" charset="0"/>
                <a:cs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9pPr>
          </a:lstStyle>
          <a:p>
            <a:r>
              <a:rPr lang="ru-RU" dirty="0"/>
              <a:t>Источник: </a:t>
            </a:r>
            <a:r>
              <a:rPr lang="en-US" dirty="0" smtClean="0"/>
              <a:t>TNS TV Index</a:t>
            </a:r>
            <a:r>
              <a:rPr lang="ru-RU" dirty="0" smtClean="0"/>
              <a:t>, Города, все 18+</a:t>
            </a:r>
            <a:r>
              <a:rPr lang="ru-RU" dirty="0"/>
              <a:t>,</a:t>
            </a:r>
            <a:r>
              <a:rPr lang="ru-RU" dirty="0" smtClean="0"/>
              <a:t> окт. 2015 </a:t>
            </a:r>
            <a:endParaRPr lang="ru-RU" dirty="0"/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1861422"/>
              </p:ext>
            </p:extLst>
          </p:nvPr>
        </p:nvGraphicFramePr>
        <p:xfrm>
          <a:off x="545745" y="2176273"/>
          <a:ext cx="8864267" cy="9637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6339344"/>
              </p:ext>
            </p:extLst>
          </p:nvPr>
        </p:nvGraphicFramePr>
        <p:xfrm>
          <a:off x="12295432" y="5970305"/>
          <a:ext cx="9522151" cy="3237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72770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1420513" y="2062077"/>
            <a:ext cx="11909889" cy="10895213"/>
          </a:xfrm>
          <a:prstGeom prst="rect">
            <a:avLst/>
          </a:prstGeom>
          <a:blipFill dpi="0" rotWithShape="1">
            <a:blip r:embed="rId2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82" t="-542" r="1" b="1"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>
            <a:off x="683267" y="-192991"/>
            <a:ext cx="21034375" cy="2651125"/>
          </a:xfrm>
        </p:spPr>
        <p:txBody>
          <a:bodyPr/>
          <a:lstStyle/>
          <a:p>
            <a:r>
              <a:rPr lang="ru-RU" dirty="0" smtClean="0"/>
              <a:t>ТК ВОЛГА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9016" y="2123749"/>
            <a:ext cx="1067195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b="1" dirty="0" smtClean="0"/>
              <a:t>ТК «Волга» </a:t>
            </a:r>
            <a:r>
              <a:rPr lang="ru-RU" sz="2400" dirty="0" smtClean="0"/>
              <a:t>- первая нижегородская независимая коммерческая телекомпания с собственным каналом вещания. 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/>
              <a:t>По мнению большинства аналитиков, ТК «Волга» занимает лидирующие позиции в информационном пространстве региона. Подтверждение тому – еженедельные программы с первыми лицами города, области, ведущими политиками региона.</a:t>
            </a:r>
          </a:p>
          <a:p>
            <a:pPr algn="just">
              <a:lnSpc>
                <a:spcPct val="150000"/>
              </a:lnSpc>
            </a:pPr>
            <a:r>
              <a:rPr lang="ru-RU" sz="2400" b="1" i="1" dirty="0" smtClean="0"/>
              <a:t>Зона </a:t>
            </a:r>
            <a:r>
              <a:rPr lang="ru-RU" sz="2400" b="1" i="1" dirty="0" smtClean="0"/>
              <a:t>вещания: </a:t>
            </a:r>
            <a:r>
              <a:rPr lang="ru-RU" sz="2400" dirty="0" smtClean="0"/>
              <a:t>Нижний Новгород и Нижегородская область</a:t>
            </a:r>
          </a:p>
          <a:p>
            <a:pPr algn="just">
              <a:lnSpc>
                <a:spcPct val="150000"/>
              </a:lnSpc>
            </a:pPr>
            <a:r>
              <a:rPr lang="ru-RU" sz="2400" b="1" i="1" dirty="0" smtClean="0"/>
              <a:t>Контент: </a:t>
            </a:r>
            <a:r>
              <a:rPr lang="ru-RU" sz="2400" dirty="0"/>
              <a:t>к</a:t>
            </a:r>
            <a:r>
              <a:rPr lang="ru-RU" sz="2400" dirty="0" smtClean="0"/>
              <a:t>руглосуточный канал предлагает </a:t>
            </a:r>
            <a:r>
              <a:rPr lang="ru-RU" sz="2400" dirty="0"/>
              <a:t>художественные фильмы, сериалы, </a:t>
            </a:r>
            <a:r>
              <a:rPr lang="ru-RU" sz="2400" dirty="0" smtClean="0"/>
              <a:t>тематические программы.</a:t>
            </a:r>
          </a:p>
          <a:p>
            <a:pPr algn="just">
              <a:lnSpc>
                <a:spcPct val="150000"/>
              </a:lnSpc>
            </a:pPr>
            <a:r>
              <a:rPr lang="ru-RU" sz="2400" b="1" dirty="0" smtClean="0"/>
              <a:t>Канал </a:t>
            </a:r>
            <a:r>
              <a:rPr lang="ru-RU" sz="2400" b="1" dirty="0"/>
              <a:t>попал в </a:t>
            </a:r>
            <a:r>
              <a:rPr lang="ru-RU" sz="2400" b="1" dirty="0" smtClean="0"/>
              <a:t>тройку лучших </a:t>
            </a:r>
            <a:r>
              <a:rPr lang="ru-RU" sz="2400" b="1" dirty="0"/>
              <a:t>региональных телеканалов </a:t>
            </a:r>
            <a:r>
              <a:rPr lang="ru-RU" sz="2400" b="1" dirty="0" smtClean="0"/>
              <a:t>России в </a:t>
            </a:r>
            <a:r>
              <a:rPr lang="ru-RU" sz="2400" b="1" dirty="0"/>
              <a:t>рейтинге TNS </a:t>
            </a:r>
            <a:r>
              <a:rPr lang="ru-RU" sz="2400" b="1" dirty="0" err="1"/>
              <a:t>Gallup</a:t>
            </a:r>
            <a:r>
              <a:rPr lang="ru-RU" sz="2400" b="1" dirty="0"/>
              <a:t> </a:t>
            </a:r>
            <a:r>
              <a:rPr lang="ru-RU" sz="2400" b="1" dirty="0" err="1"/>
              <a:t>Media</a:t>
            </a:r>
            <a:r>
              <a:rPr lang="ru-RU" sz="2400" b="1" dirty="0"/>
              <a:t> </a:t>
            </a:r>
            <a:r>
              <a:rPr lang="ru-RU" sz="2400" b="1" dirty="0" smtClean="0"/>
              <a:t>за 2015 год.</a:t>
            </a:r>
            <a:endParaRPr lang="ru-RU" sz="2400" b="1" dirty="0"/>
          </a:p>
          <a:p>
            <a:pPr algn="just">
              <a:lnSpc>
                <a:spcPct val="150000"/>
              </a:lnSpc>
            </a:pPr>
            <a:r>
              <a:rPr lang="ru-RU" sz="2000" dirty="0" smtClean="0"/>
              <a:t>Сайт: </a:t>
            </a:r>
            <a:r>
              <a:rPr lang="en-US" sz="2000" u="sng" dirty="0"/>
              <a:t>http://www.volga-tv.ru</a:t>
            </a:r>
            <a:r>
              <a:rPr lang="en-US" sz="2000" dirty="0"/>
              <a:t>/</a:t>
            </a:r>
            <a:endParaRPr lang="ru-RU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11706819" y="2075975"/>
            <a:ext cx="11517072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/>
              <a:t>Нижний </a:t>
            </a:r>
            <a:r>
              <a:rPr lang="ru-RU" sz="2400" b="1" dirty="0" smtClean="0"/>
              <a:t>Новгород</a:t>
            </a:r>
            <a:endParaRPr lang="ru-RU" sz="2400" dirty="0"/>
          </a:p>
          <a:p>
            <a:pPr algn="just">
              <a:lnSpc>
                <a:spcPct val="150000"/>
              </a:lnSpc>
            </a:pPr>
            <a:r>
              <a:rPr lang="ru-RU" sz="2000" dirty="0"/>
              <a:t>Крупнейший город Приволжского федерального округа. Город является важным экономическим, транспортным и культурным центром страны. Наиболее развитыми отраслями являются машиностроение и металлообработка, пищевая, черная и цветная металлургия, медицинская, легкая и деревообрабатывающая, машиностроение и металлообработка</a:t>
            </a:r>
            <a:r>
              <a:rPr lang="ru-RU" sz="2000" dirty="0" smtClean="0"/>
              <a:t>.</a:t>
            </a:r>
          </a:p>
          <a:p>
            <a:pPr algn="just">
              <a:lnSpc>
                <a:spcPct val="150000"/>
              </a:lnSpc>
            </a:pPr>
            <a:endParaRPr lang="ru-RU" sz="2000" dirty="0"/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ru-RU" sz="2800" b="1" dirty="0" smtClean="0"/>
              <a:t>Население Н. Новгорода</a:t>
            </a:r>
            <a:r>
              <a:rPr lang="ru-RU" sz="2800" dirty="0" smtClean="0"/>
              <a:t> </a:t>
            </a:r>
            <a:r>
              <a:rPr lang="ru-RU" sz="2800" dirty="0"/>
              <a:t>– </a:t>
            </a:r>
            <a:r>
              <a:rPr lang="ru-RU" sz="2800" b="1" dirty="0" smtClean="0"/>
              <a:t>1,3 млн </a:t>
            </a:r>
            <a:r>
              <a:rPr lang="ru-RU" sz="2800" dirty="0" smtClean="0"/>
              <a:t>чел. </a:t>
            </a:r>
            <a:r>
              <a:rPr lang="ru-RU" sz="2800" dirty="0"/>
              <a:t>(</a:t>
            </a:r>
            <a:r>
              <a:rPr lang="ru-RU" sz="2800" dirty="0" smtClean="0"/>
              <a:t>янв. 2015), </a:t>
            </a:r>
            <a:r>
              <a:rPr lang="ru-RU" sz="2800" dirty="0"/>
              <a:t>пятый по численности населения город России</a:t>
            </a:r>
            <a:r>
              <a:rPr lang="ru-RU" sz="2800" dirty="0" smtClean="0"/>
              <a:t>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ru-RU" sz="2800" b="1" dirty="0" smtClean="0"/>
              <a:t>Население Нижегородской области – 3,3 млн</a:t>
            </a:r>
            <a:r>
              <a:rPr lang="ru-RU" sz="2800" dirty="0" smtClean="0"/>
              <a:t> чел.</a:t>
            </a:r>
            <a:r>
              <a:rPr lang="ru-RU" sz="2800" dirty="0"/>
              <a:t> (янв. 2015)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ru-RU" sz="2800" dirty="0"/>
              <a:t>Средние </a:t>
            </a:r>
            <a:r>
              <a:rPr lang="ru-RU" sz="2800" b="1" dirty="0"/>
              <a:t>доходы</a:t>
            </a:r>
            <a:r>
              <a:rPr lang="ru-RU" sz="2800" dirty="0"/>
              <a:t> </a:t>
            </a:r>
            <a:r>
              <a:rPr lang="ru-RU" sz="2800" dirty="0" smtClean="0"/>
              <a:t>по области</a:t>
            </a:r>
            <a:r>
              <a:rPr lang="ru-RU" sz="2800" dirty="0"/>
              <a:t> </a:t>
            </a:r>
            <a:r>
              <a:rPr lang="ru-RU" sz="2800" dirty="0" smtClean="0"/>
              <a:t>– </a:t>
            </a:r>
            <a:r>
              <a:rPr lang="ru-RU" sz="2800" b="1" dirty="0" smtClean="0"/>
              <a:t>29 </a:t>
            </a:r>
            <a:r>
              <a:rPr lang="ru-RU" sz="2800" b="1" dirty="0"/>
              <a:t>тыс. </a:t>
            </a:r>
            <a:r>
              <a:rPr lang="ru-RU" sz="2800" dirty="0"/>
              <a:t>руб</a:t>
            </a:r>
            <a:r>
              <a:rPr lang="ru-RU" sz="2800" dirty="0" smtClean="0"/>
              <a:t>. (3 </a:t>
            </a:r>
            <a:r>
              <a:rPr lang="ru-RU" sz="2800" dirty="0"/>
              <a:t>кв. </a:t>
            </a:r>
            <a:r>
              <a:rPr lang="ru-RU" sz="2800" dirty="0" smtClean="0"/>
              <a:t>2015 </a:t>
            </a:r>
            <a:r>
              <a:rPr lang="ru-RU" sz="2800" dirty="0" err="1" smtClean="0"/>
              <a:t>Нижегородстат</a:t>
            </a:r>
            <a:r>
              <a:rPr lang="ru-RU" sz="2800" dirty="0" smtClean="0"/>
              <a:t>).</a:t>
            </a:r>
            <a:endParaRPr lang="ru-RU" sz="2800" b="1" dirty="0" smtClean="0"/>
          </a:p>
          <a:p>
            <a:pPr algn="just"/>
            <a:r>
              <a:rPr lang="ru-RU" sz="2800" b="1" dirty="0" smtClean="0"/>
              <a:t>Объем ТВ-рекламы </a:t>
            </a:r>
            <a:r>
              <a:rPr lang="ru-RU" sz="2800" dirty="0" smtClean="0"/>
              <a:t>(</a:t>
            </a:r>
            <a:r>
              <a:rPr lang="en-US" sz="2800" dirty="0" smtClean="0"/>
              <a:t>I</a:t>
            </a:r>
            <a:r>
              <a:rPr lang="ru-RU" sz="2800" dirty="0" smtClean="0"/>
              <a:t> полугод. </a:t>
            </a:r>
            <a:r>
              <a:rPr lang="ru-RU" sz="2800" dirty="0"/>
              <a:t>2015, АКАР) </a:t>
            </a:r>
            <a:r>
              <a:rPr lang="ru-RU" sz="2800" b="1" dirty="0" smtClean="0"/>
              <a:t>– 238 млн руб. </a:t>
            </a:r>
            <a:r>
              <a:rPr lang="ru-RU" sz="2800" dirty="0" smtClean="0"/>
              <a:t>без НДС</a:t>
            </a:r>
            <a:r>
              <a:rPr lang="ru-RU" sz="2800" b="1" dirty="0" smtClean="0"/>
              <a:t>.</a:t>
            </a:r>
            <a:r>
              <a:rPr lang="ru-RU" sz="2800" b="1" dirty="0"/>
              <a:t> 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9513" y="223934"/>
            <a:ext cx="5586032" cy="156754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718954" y="2089987"/>
            <a:ext cx="10863613" cy="116882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223101" y="2089986"/>
            <a:ext cx="10842171" cy="1162601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2718954" y="2089986"/>
            <a:ext cx="10863613" cy="1162601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2258182" y="8948023"/>
            <a:ext cx="8079980" cy="3147589"/>
            <a:chOff x="1281487" y="7999374"/>
            <a:chExt cx="9729876" cy="3607245"/>
          </a:xfrm>
        </p:grpSpPr>
        <p:sp>
          <p:nvSpPr>
            <p:cNvPr id="22" name="TextBox 21"/>
            <p:cNvSpPr txBox="1"/>
            <p:nvPr/>
          </p:nvSpPr>
          <p:spPr>
            <a:xfrm>
              <a:off x="1281487" y="7999374"/>
              <a:ext cx="9729876" cy="529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1" dirty="0">
                  <a:latin typeface="+mj-lt"/>
                </a:rPr>
                <a:t>Социально-демографический профиль </a:t>
              </a:r>
              <a:r>
                <a:rPr lang="ru-RU" sz="2400" b="1" i="1" dirty="0" smtClean="0">
                  <a:latin typeface="+mj-lt"/>
                </a:rPr>
                <a:t>аудитории</a:t>
              </a:r>
              <a:endParaRPr lang="ru-RU" sz="2400" b="1" i="1" dirty="0">
                <a:latin typeface="+mj-lt"/>
              </a:endParaRPr>
            </a:p>
          </p:txBody>
        </p:sp>
        <p:grpSp>
          <p:nvGrpSpPr>
            <p:cNvPr id="23" name="Группа 22"/>
            <p:cNvGrpSpPr/>
            <p:nvPr/>
          </p:nvGrpSpPr>
          <p:grpSpPr>
            <a:xfrm>
              <a:off x="1651180" y="8844992"/>
              <a:ext cx="2824432" cy="2612467"/>
              <a:chOff x="13834183" y="8674737"/>
              <a:chExt cx="2978308" cy="2612467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3834183" y="10751673"/>
                <a:ext cx="2978308" cy="5355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sz="2400" dirty="0"/>
                  <a:t> </a:t>
                </a:r>
                <a:r>
                  <a:rPr lang="ru-RU" sz="2400" dirty="0" smtClean="0"/>
                  <a:t> 29</a:t>
                </a:r>
                <a:r>
                  <a:rPr lang="en-US" sz="2400" dirty="0" smtClean="0"/>
                  <a:t> %</a:t>
                </a:r>
                <a:r>
                  <a:rPr lang="ru-RU" sz="2400" dirty="0"/>
                  <a:t> </a:t>
                </a:r>
                <a:r>
                  <a:rPr lang="ru-RU" sz="2400" dirty="0" smtClean="0"/>
                  <a:t> 71 </a:t>
                </a:r>
                <a:r>
                  <a:rPr lang="en-US" sz="2400" dirty="0" smtClean="0"/>
                  <a:t>%</a:t>
                </a:r>
                <a:endParaRPr lang="ru-RU" sz="2400" dirty="0" smtClean="0"/>
              </a:p>
            </p:txBody>
          </p:sp>
          <p:pic>
            <p:nvPicPr>
              <p:cNvPr id="25" name="Рисунок 2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43878" y="8674737"/>
                <a:ext cx="1358917" cy="1231319"/>
              </a:xfrm>
              <a:prstGeom prst="rect">
                <a:avLst/>
              </a:prstGeom>
            </p:spPr>
          </p:pic>
        </p:grpSp>
        <p:grpSp>
          <p:nvGrpSpPr>
            <p:cNvPr id="26" name="Группа 25"/>
            <p:cNvGrpSpPr/>
            <p:nvPr/>
          </p:nvGrpSpPr>
          <p:grpSpPr>
            <a:xfrm>
              <a:off x="5492550" y="8756752"/>
              <a:ext cx="4930934" cy="2849867"/>
              <a:chOff x="17775087" y="7695356"/>
              <a:chExt cx="4930934" cy="2849867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7775087" y="8915645"/>
                <a:ext cx="4930934" cy="162957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sz="2400" dirty="0"/>
                  <a:t>18-34 </a:t>
                </a:r>
                <a:r>
                  <a:rPr lang="ru-RU" sz="2400" dirty="0" smtClean="0"/>
                  <a:t>	– 	16 </a:t>
                </a:r>
                <a:r>
                  <a:rPr lang="en-US" sz="2400" dirty="0"/>
                  <a:t>%</a:t>
                </a:r>
                <a:endParaRPr lang="ru-RU" sz="2400" dirty="0"/>
              </a:p>
              <a:p>
                <a:pPr>
                  <a:lnSpc>
                    <a:spcPct val="120000"/>
                  </a:lnSpc>
                </a:pPr>
                <a:r>
                  <a:rPr lang="ru-RU" sz="2400" dirty="0"/>
                  <a:t>35-54 	– </a:t>
                </a:r>
                <a:r>
                  <a:rPr lang="ru-RU" sz="2400" dirty="0" smtClean="0"/>
                  <a:t>	38 </a:t>
                </a:r>
                <a:r>
                  <a:rPr lang="en-US" sz="2400" dirty="0"/>
                  <a:t>%</a:t>
                </a:r>
                <a:endParaRPr lang="ru-RU" sz="2400" dirty="0"/>
              </a:p>
              <a:p>
                <a:pPr>
                  <a:lnSpc>
                    <a:spcPct val="120000"/>
                  </a:lnSpc>
                </a:pPr>
                <a:r>
                  <a:rPr lang="ru-RU" sz="2400" dirty="0"/>
                  <a:t>55+ 	</a:t>
                </a:r>
                <a:r>
                  <a:rPr lang="ru-RU" sz="2400" dirty="0" smtClean="0"/>
                  <a:t>– 	44 </a:t>
                </a:r>
                <a:r>
                  <a:rPr lang="en-US" sz="2400" dirty="0" smtClean="0"/>
                  <a:t>%</a:t>
                </a:r>
                <a:endParaRPr lang="ru-RU" sz="2400" dirty="0"/>
              </a:p>
            </p:txBody>
          </p:sp>
          <p:pic>
            <p:nvPicPr>
              <p:cNvPr id="28" name="Рисунок 2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429041" y="7695356"/>
                <a:ext cx="1444498" cy="1206336"/>
              </a:xfrm>
              <a:prstGeom prst="rect">
                <a:avLst/>
              </a:prstGeom>
            </p:spPr>
          </p:pic>
        </p:grpSp>
      </p:grpSp>
      <p:sp>
        <p:nvSpPr>
          <p:cNvPr id="20" name="Текст 2"/>
          <p:cNvSpPr txBox="1">
            <a:spLocks/>
          </p:cNvSpPr>
          <p:nvPr/>
        </p:nvSpPr>
        <p:spPr>
          <a:xfrm>
            <a:off x="298580" y="13242003"/>
            <a:ext cx="57849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>
                <a:latin typeface="Rockwell" pitchFamily="18" charset="0"/>
                <a:cs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9pPr>
          </a:lstStyle>
          <a:p>
            <a:pPr algn="r"/>
            <a:r>
              <a:rPr lang="ru-RU" dirty="0"/>
              <a:t>Источник: </a:t>
            </a:r>
            <a:r>
              <a:rPr lang="ru-RU" dirty="0" smtClean="0"/>
              <a:t>Росстат, </a:t>
            </a:r>
            <a:r>
              <a:rPr lang="ru-RU" dirty="0"/>
              <a:t>данные канала</a:t>
            </a:r>
            <a:endParaRPr lang="ru-RU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4102425" y="12208991"/>
            <a:ext cx="13362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atin typeface="+mj-lt"/>
              </a:rPr>
              <a:t>Потенциальный охват аудитории – порядка 3 млн чел.</a:t>
            </a:r>
            <a:endParaRPr lang="ru-RU" sz="3600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4491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30731" y="-153928"/>
            <a:ext cx="17612133" cy="2281517"/>
          </a:xfrm>
        </p:spPr>
        <p:txBody>
          <a:bodyPr>
            <a:normAutofit/>
          </a:bodyPr>
          <a:lstStyle/>
          <a:p>
            <a:r>
              <a:rPr lang="ru-RU" dirty="0" smtClean="0"/>
              <a:t>«ВОЛГА» ВХОДИТ В ТОП-10 </a:t>
            </a:r>
            <a:r>
              <a:rPr lang="ru-RU" dirty="0"/>
              <a:t>КАНАЛОВ </a:t>
            </a:r>
            <a:r>
              <a:rPr lang="ru-RU" dirty="0" smtClean="0"/>
              <a:t>Н.НОВГОРОДА</a:t>
            </a:r>
            <a:r>
              <a:rPr lang="ru-RU" dirty="0"/>
              <a:t> </a:t>
            </a:r>
            <a:r>
              <a:rPr lang="ru-RU" dirty="0" smtClean="0"/>
              <a:t>ПО СРЕДНЕМЕСЯЧНОМУ ОХВАТУ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01189" y="4761858"/>
            <a:ext cx="7627652" cy="275605"/>
          </a:xfrm>
          <a:prstGeom prst="roundRect">
            <a:avLst/>
          </a:prstGeom>
          <a:noFill/>
          <a:ln w="57150">
            <a:gradFill flip="none" rotWithShape="1">
              <a:gsLst>
                <a:gs pos="0">
                  <a:srgbClr val="FF0000"/>
                </a:gs>
                <a:gs pos="29000">
                  <a:srgbClr val="FFFF00"/>
                </a:gs>
                <a:gs pos="14000">
                  <a:schemeClr val="accent6"/>
                </a:gs>
                <a:gs pos="45000">
                  <a:srgbClr val="92D050"/>
                </a:gs>
                <a:gs pos="94000">
                  <a:srgbClr val="7030A0"/>
                </a:gs>
                <a:gs pos="78000">
                  <a:srgbClr val="002060"/>
                </a:gs>
                <a:gs pos="61000">
                  <a:srgbClr val="00B0F0"/>
                </a:gs>
              </a:gsLst>
              <a:path path="shape">
                <a:fillToRect l="50000" t="50000" r="50000" b="50000"/>
              </a:path>
              <a:tileRect/>
            </a:gra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9513" y="223934"/>
            <a:ext cx="5586032" cy="15675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099234" y="9902013"/>
            <a:ext cx="14863405" cy="30162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3600" dirty="0" smtClean="0"/>
              <a:t>По среднемесячному охвату канал занимает </a:t>
            </a:r>
            <a:r>
              <a:rPr lang="ru-RU" sz="3600" dirty="0"/>
              <a:t>седьмое </a:t>
            </a:r>
            <a:r>
              <a:rPr lang="ru-RU" sz="3600" dirty="0" smtClean="0"/>
              <a:t>место в </a:t>
            </a:r>
            <a:r>
              <a:rPr lang="ru-RU" sz="3600" dirty="0" err="1" smtClean="0"/>
              <a:t>Н.Новгороде</a:t>
            </a:r>
            <a:r>
              <a:rPr lang="ru-RU" sz="3600" dirty="0" smtClean="0"/>
              <a:t> – </a:t>
            </a:r>
            <a:r>
              <a:rPr lang="ru-RU" sz="3600" b="1" dirty="0" smtClean="0"/>
              <a:t>830 </a:t>
            </a:r>
            <a:r>
              <a:rPr lang="ru-RU" sz="3600" dirty="0" smtClean="0"/>
              <a:t>тыс. человек.</a:t>
            </a:r>
          </a:p>
          <a:p>
            <a:pPr algn="ctr"/>
            <a:r>
              <a:rPr lang="ru-RU" sz="3600" dirty="0"/>
              <a:t>Среди локальных измеряемых </a:t>
            </a:r>
            <a:r>
              <a:rPr lang="ru-RU" sz="3600" dirty="0" smtClean="0"/>
              <a:t>телеканалов </a:t>
            </a:r>
            <a:r>
              <a:rPr lang="ru-RU" sz="3600" dirty="0" err="1" smtClean="0"/>
              <a:t>Н.Новгорода</a:t>
            </a:r>
            <a:r>
              <a:rPr lang="ru-RU" sz="3600" dirty="0" smtClean="0"/>
              <a:t> «Волга» на первом месте по доле – </a:t>
            </a:r>
            <a:r>
              <a:rPr lang="ru-RU" sz="3600" b="1" dirty="0" smtClean="0"/>
              <a:t>3,5</a:t>
            </a:r>
            <a:r>
              <a:rPr lang="ru-RU" sz="3600" dirty="0" smtClean="0"/>
              <a:t>%</a:t>
            </a:r>
          </a:p>
          <a:p>
            <a:pPr algn="ctr"/>
            <a:r>
              <a:rPr lang="ru-RU" sz="3600" dirty="0" smtClean="0"/>
              <a:t>И среднему времени просмотра среди зрителей – </a:t>
            </a:r>
            <a:r>
              <a:rPr lang="ru-RU" sz="3600" b="1" dirty="0" smtClean="0"/>
              <a:t>35 мин</a:t>
            </a:r>
            <a:r>
              <a:rPr lang="ru-RU" sz="3600" dirty="0" smtClean="0"/>
              <a:t>. </a:t>
            </a:r>
            <a:r>
              <a:rPr lang="ru-RU" sz="3600" dirty="0"/>
              <a:t>в</a:t>
            </a:r>
            <a:r>
              <a:rPr lang="ru-RU" sz="3600" dirty="0" smtClean="0"/>
              <a:t> сутки</a:t>
            </a:r>
            <a:endParaRPr lang="ru-RU" sz="3600" dirty="0"/>
          </a:p>
        </p:txBody>
      </p:sp>
      <p:sp>
        <p:nvSpPr>
          <p:cNvPr id="12" name="Текст 2"/>
          <p:cNvSpPr txBox="1">
            <a:spLocks/>
          </p:cNvSpPr>
          <p:nvPr/>
        </p:nvSpPr>
        <p:spPr>
          <a:xfrm>
            <a:off x="182880" y="13254335"/>
            <a:ext cx="15198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>
                <a:latin typeface="Rockwell" pitchFamily="18" charset="0"/>
                <a:cs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umimoji="1" sz="1600">
                <a:latin typeface="Rockwell" pitchFamily="18" charset="0"/>
                <a:cs typeface="Arial" charset="0"/>
              </a:defRPr>
            </a:lvl9pPr>
          </a:lstStyle>
          <a:p>
            <a:r>
              <a:rPr lang="ru-RU" dirty="0"/>
              <a:t>Источник: </a:t>
            </a:r>
            <a:r>
              <a:rPr lang="en-US" dirty="0" smtClean="0"/>
              <a:t>TNS TV Index</a:t>
            </a:r>
            <a:r>
              <a:rPr lang="ru-RU" dirty="0" smtClean="0"/>
              <a:t>, Города, все </a:t>
            </a:r>
            <a:r>
              <a:rPr lang="ru-RU" dirty="0"/>
              <a:t>18</a:t>
            </a:r>
            <a:r>
              <a:rPr lang="ru-RU" dirty="0" smtClean="0"/>
              <a:t>+, </a:t>
            </a:r>
            <a:r>
              <a:rPr lang="ru-RU" dirty="0"/>
              <a:t>окт</a:t>
            </a:r>
            <a:r>
              <a:rPr lang="ru-RU" dirty="0" smtClean="0"/>
              <a:t>. 2015 </a:t>
            </a:r>
            <a:endParaRPr lang="ru-RU" dirty="0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0162920"/>
              </p:ext>
            </p:extLst>
          </p:nvPr>
        </p:nvGraphicFramePr>
        <p:xfrm>
          <a:off x="10814844" y="2082347"/>
          <a:ext cx="11432186" cy="4273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0922590"/>
              </p:ext>
            </p:extLst>
          </p:nvPr>
        </p:nvGraphicFramePr>
        <p:xfrm>
          <a:off x="182880" y="2082347"/>
          <a:ext cx="9278361" cy="10076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0227701"/>
              </p:ext>
            </p:extLst>
          </p:nvPr>
        </p:nvGraphicFramePr>
        <p:xfrm>
          <a:off x="10814844" y="6366640"/>
          <a:ext cx="11432187" cy="3307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2707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Muller Medium"/>
        <a:ea typeface=""/>
        <a:cs typeface=""/>
      </a:majorFont>
      <a:minorFont>
        <a:latin typeface="Muller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9287</TotalTime>
  <Words>2985</Words>
  <Application>Microsoft Office PowerPoint</Application>
  <PresentationFormat>Произвольный</PresentationFormat>
  <Paragraphs>382</Paragraphs>
  <Slides>28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Arial</vt:lpstr>
      <vt:lpstr>Calibri</vt:lpstr>
      <vt:lpstr>Georgia</vt:lpstr>
      <vt:lpstr>Muller Medium</vt:lpstr>
      <vt:lpstr>Muller Regular</vt:lpstr>
      <vt:lpstr>Times New Roman</vt:lpstr>
      <vt:lpstr>Wingdings</vt:lpstr>
      <vt:lpstr>Presentation14</vt:lpstr>
      <vt:lpstr>РЕГИОНАЛЬНОЕ ТЕЛЕВИДЕНИЕ</vt:lpstr>
      <vt:lpstr>СТРАНА-ОНЛАЙН – ЭТО 19 РЕГИОНАЛЬНЫХ ТЕЛЕКАНАЛОВ</vt:lpstr>
      <vt:lpstr>ПОТЕНЦИАЛЬНЫЙ ОХВАТ 19 КАНАЛОВ СТРАНЫ-ОНЛАЙН ДОСТИГАЕТ  ОКОЛО 40% ОТ ОБЩЕГО КОЛИЧЕСТВА ДОМОХОЗЯЙСТВ РОССИИ</vt:lpstr>
      <vt:lpstr>САМОСТОЯТЕЛЬНЫЕ РЕГИОНАЛЬНЫЕ КАНАЛЫ РОССИИ</vt:lpstr>
      <vt:lpstr>СТРУКТУРА ВЕЩАНИЯ САМОСТОЯТЕЛЬНЫХ ЛОКАЛЬНЫХ КАНАЛОВ</vt:lpstr>
      <vt:lpstr>КУБАНЬ 24</vt:lpstr>
      <vt:lpstr>«КУБАНЬ 24» - № 1 ПО ДОЛЕ  СРЕДИ ЛОКАЛЬНЫХ КАНАЛОВ КРАСНОДАРА</vt:lpstr>
      <vt:lpstr>ТК ВОЛГА</vt:lpstr>
      <vt:lpstr>«ВОЛГА» ВХОДИТ В ТОП-10 КАНАЛОВ Н.НОВГОРОДА ПО СРЕДНЕМЕСЯЧНОМУ ОХВАТУ</vt:lpstr>
      <vt:lpstr>12 КАНАЛ</vt:lpstr>
      <vt:lpstr>«12 КАНАЛ» - № 1 ПО ДОЛЕ СРЕДИ ЛОКАЛЬНЫХ КАНАЛОВ ОМСКА</vt:lpstr>
      <vt:lpstr>31 КАНАЛ</vt:lpstr>
      <vt:lpstr>«31 КАНАЛ» ВХОДИТ В ТОП-3 ПО ДОЛЕ  СРЕДИ ЛОКАЛЬНЫХ КАНАЛОВ ЧЕЛЯБИНСКА</vt:lpstr>
      <vt:lpstr>ЦЕНТР КРАСНОЯРСК</vt:lpstr>
      <vt:lpstr>«ЦЕНТР КРАСНОЯРСК»</vt:lpstr>
      <vt:lpstr>47 КАНАЛ. ЛОТ</vt:lpstr>
      <vt:lpstr>«ЛОТ»</vt:lpstr>
      <vt:lpstr>ТV ГУБЕРНИЯ</vt:lpstr>
      <vt:lpstr>КАНАЛ 12</vt:lpstr>
      <vt:lpstr>ТВ-7</vt:lpstr>
      <vt:lpstr>АЛЬТЕС</vt:lpstr>
      <vt:lpstr>ТОМСКОЕ ВРЕМЯ</vt:lpstr>
      <vt:lpstr>СТВ</vt:lpstr>
      <vt:lpstr>ТИВИКОМ</vt:lpstr>
      <vt:lpstr>ОТРК «ЮГРА»</vt:lpstr>
      <vt:lpstr>ИНГУШЕТИЯ </vt:lpstr>
      <vt:lpstr>ВАРИАНТ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milord</dc:creator>
  <cp:lastModifiedBy>eivanova</cp:lastModifiedBy>
  <cp:revision>707</cp:revision>
  <cp:lastPrinted>2016-02-09T14:00:56Z</cp:lastPrinted>
  <dcterms:created xsi:type="dcterms:W3CDTF">2015-09-15T13:39:45Z</dcterms:created>
  <dcterms:modified xsi:type="dcterms:W3CDTF">2016-02-26T12:48:08Z</dcterms:modified>
</cp:coreProperties>
</file>